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11"/>
  </p:notesMasterIdLst>
  <p:sldIdLst>
    <p:sldId id="290" r:id="rId2"/>
    <p:sldId id="291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387" r:id="rId87"/>
    <p:sldId id="388" r:id="rId88"/>
    <p:sldId id="389" r:id="rId89"/>
    <p:sldId id="390" r:id="rId90"/>
    <p:sldId id="391" r:id="rId91"/>
    <p:sldId id="392" r:id="rId92"/>
    <p:sldId id="393" r:id="rId93"/>
    <p:sldId id="394" r:id="rId94"/>
    <p:sldId id="395" r:id="rId95"/>
    <p:sldId id="396" r:id="rId96"/>
    <p:sldId id="397" r:id="rId97"/>
    <p:sldId id="399" r:id="rId98"/>
    <p:sldId id="398" r:id="rId99"/>
    <p:sldId id="292" r:id="rId100"/>
    <p:sldId id="293" r:id="rId101"/>
    <p:sldId id="294" r:id="rId102"/>
    <p:sldId id="295" r:id="rId103"/>
    <p:sldId id="296" r:id="rId104"/>
    <p:sldId id="297" r:id="rId105"/>
    <p:sldId id="298" r:id="rId106"/>
    <p:sldId id="300" r:id="rId107"/>
    <p:sldId id="302" r:id="rId108"/>
    <p:sldId id="400" r:id="rId109"/>
    <p:sldId id="275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117" autoAdjust="0"/>
  </p:normalViewPr>
  <p:slideViewPr>
    <p:cSldViewPr snapToGrid="0">
      <p:cViewPr varScale="1">
        <p:scale>
          <a:sx n="60" d="100"/>
          <a:sy n="60" d="100"/>
        </p:scale>
        <p:origin x="4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96F42-C182-47FE-839F-85C948B2F6F4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E49D0-5223-4533-A8BD-D85B89A2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38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Lab https://dockerlabs.collabnix.com//beginners/dockerfile/lab4_dockerfile_copy.html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https://dockerlabs.collabnix.com/?_gl=1*xgt5mz*_ga*MTk0NzgyNDQ5OC4xNzU2Mjg2NDY5*_ga_2YBFHJ8C2X*czE3NTYzNjY4ODIkbzIkZzAkdDE3NTYzNjY4ODIkajYwJGwwJGgw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https://roadmap.sh/aws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https://roadmap.sh/aws</a:t>
            </a:r>
          </a:p>
          <a:p>
            <a:pPr marL="228600" indent="-228600">
              <a:buAutoNum type="arabicPeriod"/>
            </a:pPr>
            <a:r>
              <a:rPr lang="en-US" dirty="0" smtClean="0"/>
              <a:t>https://aws.amazon.com/what-is-cloud-computing/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https://www.ibm.com/think/topics/cloud-computing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https://www.ibm.com/topics/cloud-computing</a:t>
            </a:r>
          </a:p>
          <a:p>
            <a:pPr marL="0" indent="0">
              <a:buNone/>
            </a:pPr>
            <a:r>
              <a:rPr lang="en-US" dirty="0" smtClean="0"/>
              <a:t>4. https://csrc.nist.gov/pubs/sp/800/145/final</a:t>
            </a:r>
          </a:p>
          <a:p>
            <a:r>
              <a:rPr lang="en-US" dirty="0" smtClean="0"/>
              <a:t>https://csrc.nist.gov/pubs/sp/800/145/final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https://docs.openstack.org/liberty/install-guide-rdo/overview.html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8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https://www.juniper.net/assets/us/en/local/pdf/nxtwork/cloud-containers-and-microservices-with-contrail.pdf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Architecture https://kubernetes.io/docs/concepts/architecture/</a:t>
            </a:r>
          </a:p>
          <a:p>
            <a:endParaRPr lang="en-US" dirty="0" smtClean="0"/>
          </a:p>
          <a:p>
            <a:r>
              <a:rPr lang="en-US" dirty="0" smtClean="0"/>
              <a:t>https://aws.plainenglish.io/kubernetes-local-setup-using-minikube-and-kubectl-3-a46b7effe693</a:t>
            </a:r>
          </a:p>
          <a:p>
            <a:r>
              <a:rPr lang="en-US" dirty="0" smtClean="0"/>
              <a:t>https://www.signadot.com/blog/beginner-minikube-guide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https://collabnix.com/wp-content/uploads/2022/02/Understand-Kubernetes-in-100-slides.pdf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25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https://kubernetes.io/docs/reference/kubernetes-api/cluster-resources/component-status-v1/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4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https://dockerlabs.collabnix.com/beginners/dockerfile/Writing-dockerfile.html#what-is-a-dockerfile</a:t>
            </a:r>
          </a:p>
          <a:p>
            <a:r>
              <a:rPr lang="en-US" dirty="0" smtClean="0"/>
              <a:t>https://dockerlabs.collabnix.com/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E49D0-5223-4533-A8BD-D85B89A25AD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1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154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10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615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2167" y="379398"/>
            <a:ext cx="7491307" cy="5262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FFAB4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369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67" b="0" i="0">
                <a:solidFill>
                  <a:srgbClr val="595959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rgbClr val="FFAB40"/>
                </a:solidFill>
                <a:latin typeface="Arial MT"/>
                <a:cs typeface="Arial MT"/>
              </a:defRPr>
            </a:lvl1pPr>
          </a:lstStyle>
          <a:p>
            <a:pPr marL="50799">
              <a:spcBef>
                <a:spcPts val="7"/>
              </a:spcBef>
            </a:pPr>
            <a:fld id="{81D60167-4931-47E6-BA6A-407CBD079E47}" type="slidenum">
              <a:rPr lang="en-US" spc="-67" smtClean="0"/>
              <a:pPr marL="50799">
                <a:spcBef>
                  <a:spcPts val="7"/>
                </a:spcBef>
              </a:pPr>
              <a:t>‹#›</a:t>
            </a:fld>
            <a:endParaRPr lang="en-US" spc="-67" dirty="0"/>
          </a:p>
        </p:txBody>
      </p:sp>
    </p:spTree>
    <p:extLst>
      <p:ext uri="{BB962C8B-B14F-4D97-AF65-F5344CB8AC3E}">
        <p14:creationId xmlns:p14="http://schemas.microsoft.com/office/powerpoint/2010/main" val="269862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3253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3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322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455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8594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56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248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289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7E0D4-8527-4FEA-BD77-3D995E7E7FEC}" type="datetimeFigureOut">
              <a:rPr lang="en-ID" smtClean="0"/>
              <a:t>29/08/2025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549EB-9E9D-493F-AC8F-3DE876F2475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152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64.gif"/><Relationship Id="rId4" Type="http://schemas.openxmlformats.org/officeDocument/2006/relationships/image" Target="../media/image67.png"/><Relationship Id="rId9" Type="http://schemas.openxmlformats.org/officeDocument/2006/relationships/image" Target="../media/image60.gi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gif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png"/><Relationship Id="rId4" Type="http://schemas.openxmlformats.org/officeDocument/2006/relationships/image" Target="../media/image6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kerlabs.collabnix.com/beginners/dockerfile/WORKDIR_instruction.html" TargetMode="External"/><Relationship Id="rId13" Type="http://schemas.openxmlformats.org/officeDocument/2006/relationships/hyperlink" Target="https://dockerlabs.collabnix.com/beginners/dockerfile/Label_instruction.html" TargetMode="External"/><Relationship Id="rId18" Type="http://schemas.openxmlformats.org/officeDocument/2006/relationships/hyperlink" Target="https://dockerlabs.collabnix.com/beginners/dockerfile/user.html" TargetMode="External"/><Relationship Id="rId3" Type="http://schemas.openxmlformats.org/officeDocument/2006/relationships/hyperlink" Target="https://dockerlabs.collabnix.com/beginners/dockerfile/lab1_dockerfile_git.html" TargetMode="External"/><Relationship Id="rId7" Type="http://schemas.openxmlformats.org/officeDocument/2006/relationships/hyperlink" Target="https://dockerlabs.collabnix.com/beginners/dockerfile/Dockerfile-ENTRYPOINT.html" TargetMode="External"/><Relationship Id="rId12" Type="http://schemas.openxmlformats.org/officeDocument/2006/relationships/hyperlink" Target="https://dockerlabs.collabnix.com/beginners/dockerfile/Lab%2311_EXPOSE_instruction.html" TargetMode="External"/><Relationship Id="rId17" Type="http://schemas.openxmlformats.org/officeDocument/2006/relationships/hyperlink" Target="https://dockerlabs.collabnix.com/beginners/dockerfile/entrypoint-vs-run.html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dockerlabs.collabnix.com/beginners/dockerfile/Lab-14-Create-an-image-with-SHELL-instruc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kerlabs.collabnix.com/beginners/dockerfile/lab4_cmd.html" TargetMode="External"/><Relationship Id="rId11" Type="http://schemas.openxmlformats.org/officeDocument/2006/relationships/hyperlink" Target="https://dockerlabs.collabnix.com/beginners/dockerfile/Lab%2310_VOLUME_instruction.html" TargetMode="External"/><Relationship Id="rId5" Type="http://schemas.openxmlformats.org/officeDocument/2006/relationships/hyperlink" Target="https://dockerlabs.collabnix.com/beginners/dockerfile/lab4_dockerfile_copy.html" TargetMode="External"/><Relationship Id="rId15" Type="http://schemas.openxmlformats.org/officeDocument/2006/relationships/hyperlink" Target="https://dockerlabs.collabnix.com/beginners/dockerfile/healthcheck.html" TargetMode="External"/><Relationship Id="rId10" Type="http://schemas.openxmlformats.org/officeDocument/2006/relationships/hyperlink" Target="https://dockerlabs.collabnix.com/beginners/dockerfile/arg.html" TargetMode="External"/><Relationship Id="rId19" Type="http://schemas.openxmlformats.org/officeDocument/2006/relationships/hyperlink" Target="https://dockerlabs.collabnix.com/beginners/dockerfile/lab_dockerfile_python.html" TargetMode="External"/><Relationship Id="rId4" Type="http://schemas.openxmlformats.org/officeDocument/2006/relationships/hyperlink" Target="https://dockerlabs.collabnix.com/beginners/dockerfile/Lab-2-Create-an-image-with-ADD-instruction.html" TargetMode="External"/><Relationship Id="rId9" Type="http://schemas.openxmlformats.org/officeDocument/2006/relationships/hyperlink" Target="https://dockerlabs.collabnix.com/beginners/dockerfile/Lab-7-Create-an-image-with-EXPOSE-instruction.html" TargetMode="External"/><Relationship Id="rId14" Type="http://schemas.openxmlformats.org/officeDocument/2006/relationships/hyperlink" Target="https://dockerlabs.collabnix.com/beginners/dockerfile/onbuild.html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9.gif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8911525" y="5781051"/>
            <a:ext cx="3485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027402" y="5596385"/>
            <a:ext cx="21645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https://github.com/siagianp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9668" y="5965717"/>
            <a:ext cx="4889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</a:t>
            </a:r>
            <a:r>
              <a:rPr lang="en-US" sz="1200" dirty="0" smtClean="0"/>
              <a:t>://github.com/amelcharolinesgn2/IoT_simulator-mqtt-NodeRed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63" y="2655435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2570754" y="3629722"/>
            <a:ext cx="9024615" cy="521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400" dirty="0" err="1" smtClean="0"/>
              <a:t>Kubernetes_Container</a:t>
            </a:r>
            <a:r>
              <a:rPr lang="en-US" sz="4400" dirty="0" smtClean="0"/>
              <a:t> and</a:t>
            </a:r>
          </a:p>
          <a:p>
            <a:pPr algn="l"/>
            <a:r>
              <a:rPr lang="en-US" sz="4400" b="1" smtClean="0"/>
              <a:t>Analogy </a:t>
            </a:r>
            <a:endParaRPr lang="en-US" sz="4400" b="1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344135" y="6042557"/>
            <a:ext cx="2012203" cy="67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70C0"/>
                </a:solidFill>
              </a:rPr>
              <a:t>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</a:t>
            </a:r>
            <a:r>
              <a:rPr lang="en-US" sz="2400" dirty="0" err="1">
                <a:solidFill>
                  <a:srgbClr val="00B0F0"/>
                </a:solidFill>
              </a:rPr>
              <a:t>of</a:t>
            </a:r>
            <a:r>
              <a:rPr lang="en-US" sz="2400" dirty="0" err="1">
                <a:solidFill>
                  <a:srgbClr val="0070C0"/>
                </a:solidFill>
              </a:rPr>
              <a:t>U</a:t>
            </a:r>
            <a:r>
              <a:rPr lang="en-US" sz="2400" dirty="0" err="1">
                <a:solidFill>
                  <a:srgbClr val="FF0000"/>
                </a:solidFill>
              </a:rPr>
              <a:t>-I</a:t>
            </a:r>
            <a:r>
              <a:rPr lang="en-US" sz="2400" dirty="0" err="1">
                <a:solidFill>
                  <a:schemeClr val="accent1"/>
                </a:solidFill>
              </a:rPr>
              <a:t>a</a:t>
            </a:r>
            <a:r>
              <a:rPr lang="en-US" sz="2400" dirty="0" err="1">
                <a:solidFill>
                  <a:srgbClr val="1A9626"/>
                </a:solidFill>
              </a:rPr>
              <a:t>C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8203920" y="6150383"/>
            <a:ext cx="39880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https://github.com/amelcharolinesgn2/Cloud-Infrastructures</a:t>
            </a:r>
          </a:p>
        </p:txBody>
      </p:sp>
    </p:spTree>
    <p:extLst>
      <p:ext uri="{BB962C8B-B14F-4D97-AF65-F5344CB8AC3E}">
        <p14:creationId xmlns:p14="http://schemas.microsoft.com/office/powerpoint/2010/main" val="4423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14928" y="1749999"/>
            <a:ext cx="6956213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sz="5867" dirty="0">
                <a:solidFill>
                  <a:srgbClr val="C00000"/>
                </a:solidFill>
                <a:latin typeface="Calibri"/>
                <a:cs typeface="Calibri"/>
              </a:rPr>
              <a:t>Let’s</a:t>
            </a:r>
            <a:r>
              <a:rPr sz="5867" spc="-2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5867" dirty="0">
                <a:solidFill>
                  <a:srgbClr val="C00000"/>
                </a:solidFill>
                <a:latin typeface="Calibri"/>
                <a:cs typeface="Calibri"/>
              </a:rPr>
              <a:t>talk</a:t>
            </a:r>
            <a:r>
              <a:rPr sz="5867" spc="-2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5867" dirty="0">
                <a:solidFill>
                  <a:srgbClr val="C00000"/>
                </a:solidFill>
                <a:latin typeface="Calibri"/>
                <a:cs typeface="Calibri"/>
              </a:rPr>
              <a:t>about</a:t>
            </a:r>
            <a:r>
              <a:rPr sz="5867" spc="-2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5867" spc="-13" dirty="0">
                <a:solidFill>
                  <a:srgbClr val="C00000"/>
                </a:solidFill>
                <a:latin typeface="Calibri"/>
                <a:cs typeface="Calibri"/>
              </a:rPr>
              <a:t>Master Components..</a:t>
            </a:r>
            <a:endParaRPr sz="5867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37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1975" y="248748"/>
            <a:ext cx="6604463" cy="10038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Minikube</a:t>
            </a:r>
            <a:r>
              <a:rPr lang="en-US" dirty="0" smtClean="0"/>
              <a:t> </a:t>
            </a:r>
            <a:r>
              <a:rPr lang="en-US" dirty="0" err="1" smtClean="0"/>
              <a:t>Oshestration</a:t>
            </a:r>
            <a:r>
              <a:rPr lang="en-US" dirty="0" smtClean="0"/>
              <a:t>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2400" y="573614"/>
            <a:ext cx="6820593" cy="431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FFC000"/>
                </a:solidFill>
              </a:rPr>
              <a:t>Let’s Start with an Analogy</a:t>
            </a:r>
            <a:endParaRPr lang="en-US" sz="4000" b="1" dirty="0">
              <a:solidFill>
                <a:srgbClr val="FFC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164926" y="1213289"/>
            <a:ext cx="1263534" cy="5364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Worker Node-1</a:t>
            </a:r>
            <a:endParaRPr lang="en-US" sz="1000" dirty="0"/>
          </a:p>
        </p:txBody>
      </p:sp>
      <p:sp>
        <p:nvSpPr>
          <p:cNvPr id="50" name="Rounded Rectangle 49"/>
          <p:cNvSpPr/>
          <p:nvPr/>
        </p:nvSpPr>
        <p:spPr>
          <a:xfrm>
            <a:off x="318437" y="1203084"/>
            <a:ext cx="2575019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164926" y="1853211"/>
            <a:ext cx="1263534" cy="5364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 Node-2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164926" y="2468037"/>
            <a:ext cx="1263534" cy="5364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 Node-N</a:t>
            </a:r>
            <a:endParaRPr lang="en-US" dirty="0"/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1413030" y="1095766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54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721" y="1416266"/>
            <a:ext cx="648690" cy="41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Can 54"/>
          <p:cNvSpPr/>
          <p:nvPr/>
        </p:nvSpPr>
        <p:spPr>
          <a:xfrm>
            <a:off x="1460048" y="2199111"/>
            <a:ext cx="653204" cy="565765"/>
          </a:xfrm>
          <a:prstGeom prst="can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488085" y="2359745"/>
            <a:ext cx="67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ETCD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8" name="Picture 18" descr="Task management Animated Icon | Free Anim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6" y="1450220"/>
            <a:ext cx="623949" cy="6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651926" y="2793916"/>
            <a:ext cx="1293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Control Plane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8437" y="3504492"/>
            <a:ext cx="49850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How does each of these services communicate </a:t>
            </a:r>
            <a:r>
              <a:rPr lang="en-US" sz="1400" dirty="0"/>
              <a:t>with each other?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80" y="3899941"/>
            <a:ext cx="4295775" cy="790575"/>
          </a:xfrm>
          <a:prstGeom prst="rect">
            <a:avLst/>
          </a:prstGeom>
        </p:spPr>
      </p:pic>
      <p:sp>
        <p:nvSpPr>
          <p:cNvPr id="60" name="Title 1"/>
          <p:cNvSpPr txBox="1">
            <a:spLocks/>
          </p:cNvSpPr>
          <p:nvPr/>
        </p:nvSpPr>
        <p:spPr>
          <a:xfrm>
            <a:off x="435042" y="4826995"/>
            <a:ext cx="4178245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 err="1">
                <a:solidFill>
                  <a:srgbClr val="00B0F0"/>
                </a:solidFill>
              </a:rPr>
              <a:t>Kube</a:t>
            </a:r>
            <a:r>
              <a:rPr lang="en-US" sz="5600" b="1" dirty="0">
                <a:solidFill>
                  <a:srgbClr val="00B0F0"/>
                </a:solidFill>
              </a:rPr>
              <a:t> API </a:t>
            </a:r>
            <a:r>
              <a:rPr lang="en-US" sz="5600" b="1" dirty="0" smtClean="0">
                <a:solidFill>
                  <a:srgbClr val="00B0F0"/>
                </a:solidFill>
              </a:rPr>
              <a:t>Server</a:t>
            </a:r>
          </a:p>
          <a:p>
            <a:r>
              <a:rPr lang="en-US" sz="3200" dirty="0" smtClean="0"/>
              <a:t>- A </a:t>
            </a:r>
            <a:r>
              <a:rPr lang="en-US" sz="3200" dirty="0"/>
              <a:t>primary management component of k8s </a:t>
            </a:r>
            <a:endParaRPr lang="en-US" sz="3200" dirty="0" smtClean="0"/>
          </a:p>
          <a:p>
            <a:r>
              <a:rPr lang="en-US" sz="3200" dirty="0" smtClean="0"/>
              <a:t> - Responsible </a:t>
            </a:r>
            <a:r>
              <a:rPr lang="en-US" sz="3200" dirty="0"/>
              <a:t>for orchestrating all operations within a cluster </a:t>
            </a:r>
            <a:endParaRPr lang="en-US" sz="3200" dirty="0" smtClean="0"/>
          </a:p>
          <a:p>
            <a:r>
              <a:rPr lang="en-US" sz="3200" dirty="0" smtClean="0"/>
              <a:t> - Exposes </a:t>
            </a:r>
            <a:r>
              <a:rPr lang="en-US" sz="3200" dirty="0"/>
              <a:t>K8s API ,used by external users to perform management operation in the cluster and number of controller to monitor the state of the cluster</a:t>
            </a:r>
            <a:endParaRPr lang="en-US" sz="2000" b="1" dirty="0">
              <a:solidFill>
                <a:srgbClr val="FFC000"/>
              </a:solidFill>
            </a:endParaRPr>
          </a:p>
        </p:txBody>
      </p:sp>
      <p:cxnSp>
        <p:nvCxnSpPr>
          <p:cNvPr id="20" name="Straight Arrow Connector 19"/>
          <p:cNvCxnSpPr>
            <a:stCxn id="72" idx="1"/>
          </p:cNvCxnSpPr>
          <p:nvPr/>
        </p:nvCxnSpPr>
        <p:spPr>
          <a:xfrm flipH="1">
            <a:off x="3676650" y="4148732"/>
            <a:ext cx="1021624" cy="133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0564" y="1484725"/>
            <a:ext cx="882163" cy="88216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010060" y="3027847"/>
            <a:ext cx="15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Worker </a:t>
            </a:r>
            <a:r>
              <a:rPr lang="en-US" dirty="0" err="1" smtClean="0"/>
              <a:t>NodeS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537813" y="3041516"/>
            <a:ext cx="849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81580" y="1898674"/>
            <a:ext cx="973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Controller Manager 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7651579" y="995275"/>
            <a:ext cx="2575019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itle 1"/>
          <p:cNvSpPr txBox="1">
            <a:spLocks/>
          </p:cNvSpPr>
          <p:nvPr/>
        </p:nvSpPr>
        <p:spPr>
          <a:xfrm>
            <a:off x="8746172" y="887957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82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863" y="1208457"/>
            <a:ext cx="648690" cy="41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Can 82"/>
          <p:cNvSpPr/>
          <p:nvPr/>
        </p:nvSpPr>
        <p:spPr>
          <a:xfrm>
            <a:off x="8793190" y="1991302"/>
            <a:ext cx="653204" cy="565765"/>
          </a:xfrm>
          <a:prstGeom prst="can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821227" y="2151936"/>
            <a:ext cx="67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ETCD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85" name="Picture 18" descr="Task management Animated Icon | Free Anim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238" y="1242411"/>
            <a:ext cx="623949" cy="6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tangle 85"/>
          <p:cNvSpPr/>
          <p:nvPr/>
        </p:nvSpPr>
        <p:spPr>
          <a:xfrm>
            <a:off x="7985068" y="2586107"/>
            <a:ext cx="1293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Control Plane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0343202" y="2820038"/>
            <a:ext cx="15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Worker </a:t>
            </a:r>
            <a:r>
              <a:rPr lang="en-US" dirty="0" err="1" smtClean="0"/>
              <a:t>NodeS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8870955" y="2833707"/>
            <a:ext cx="849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714722" y="1690865"/>
            <a:ext cx="973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Controller Manager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210425" y="1898674"/>
            <a:ext cx="581813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662" y="4070068"/>
            <a:ext cx="882163" cy="882163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7704816" y="3766472"/>
            <a:ext cx="2575019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itle 1"/>
          <p:cNvSpPr txBox="1">
            <a:spLocks/>
          </p:cNvSpPr>
          <p:nvPr/>
        </p:nvSpPr>
        <p:spPr>
          <a:xfrm>
            <a:off x="8993837" y="3610634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98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228" y="3955797"/>
            <a:ext cx="526586" cy="2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Can 98"/>
          <p:cNvSpPr/>
          <p:nvPr/>
        </p:nvSpPr>
        <p:spPr>
          <a:xfrm>
            <a:off x="7803194" y="4876581"/>
            <a:ext cx="653204" cy="565765"/>
          </a:xfrm>
          <a:prstGeom prst="can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7831231" y="5037215"/>
            <a:ext cx="67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ETCD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041879" y="5434472"/>
            <a:ext cx="1293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Control Plane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0396439" y="5591235"/>
            <a:ext cx="15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Worker </a:t>
            </a:r>
            <a:r>
              <a:rPr lang="en-US" dirty="0" err="1" smtClean="0"/>
              <a:t>NodeS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8924192" y="5604904"/>
            <a:ext cx="849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8274" y="3812269"/>
            <a:ext cx="672925" cy="67292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629176" y="3781874"/>
            <a:ext cx="10983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rgbClr val="00B0F0"/>
                </a:solidFill>
              </a:rPr>
              <a:t>Kube</a:t>
            </a:r>
            <a:r>
              <a:rPr lang="en-US" sz="1100" dirty="0">
                <a:solidFill>
                  <a:srgbClr val="00B0F0"/>
                </a:solidFill>
              </a:rPr>
              <a:t> API Server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931" y="4327631"/>
            <a:ext cx="672925" cy="672925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9065010" y="4295685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</a:rPr>
              <a:t>API </a:t>
            </a:r>
            <a:r>
              <a:rPr lang="en-US" sz="1100" dirty="0">
                <a:solidFill>
                  <a:srgbClr val="00B0F0"/>
                </a:solidFill>
              </a:rPr>
              <a:t>Server</a:t>
            </a:r>
          </a:p>
        </p:txBody>
      </p:sp>
      <p:pic>
        <p:nvPicPr>
          <p:cNvPr id="101" name="Picture 18" descr="Task management Animated Icon | Free Anima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660" y="5074012"/>
            <a:ext cx="623949" cy="6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/>
          <p:cNvSpPr/>
          <p:nvPr/>
        </p:nvSpPr>
        <p:spPr>
          <a:xfrm>
            <a:off x="9026025" y="3776677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9026024" y="4338842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8992326" y="4907138"/>
            <a:ext cx="84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Controller Manager 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025438" y="4962947"/>
            <a:ext cx="814144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>
            <a:endCxn id="115" idx="1"/>
          </p:cNvCxnSpPr>
          <p:nvPr/>
        </p:nvCxnSpPr>
        <p:spPr>
          <a:xfrm>
            <a:off x="7651579" y="4597354"/>
            <a:ext cx="1374445" cy="29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7225934" y="4082664"/>
            <a:ext cx="129809" cy="2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7096125" y="4739061"/>
            <a:ext cx="266323" cy="21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itle 1"/>
          <p:cNvSpPr txBox="1">
            <a:spLocks/>
          </p:cNvSpPr>
          <p:nvPr/>
        </p:nvSpPr>
        <p:spPr>
          <a:xfrm>
            <a:off x="6839741" y="3766472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kubectl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132" name="Title 1"/>
          <p:cNvSpPr txBox="1">
            <a:spLocks/>
          </p:cNvSpPr>
          <p:nvPr/>
        </p:nvSpPr>
        <p:spPr>
          <a:xfrm>
            <a:off x="6914661" y="4767782"/>
            <a:ext cx="621713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smtClean="0">
                <a:solidFill>
                  <a:srgbClr val="0070C0"/>
                </a:solidFill>
              </a:rPr>
              <a:t>UI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5364" y="4613892"/>
            <a:ext cx="118324" cy="118324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2452" y="4082664"/>
            <a:ext cx="118324" cy="118324"/>
          </a:xfrm>
          <a:prstGeom prst="rect">
            <a:avLst/>
          </a:prstGeom>
        </p:spPr>
      </p:pic>
      <p:sp>
        <p:nvSpPr>
          <p:cNvPr id="138" name="Rectangle 137"/>
          <p:cNvSpPr/>
          <p:nvPr/>
        </p:nvSpPr>
        <p:spPr>
          <a:xfrm>
            <a:off x="10461684" y="1020877"/>
            <a:ext cx="1263534" cy="5364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Worker Node-1</a:t>
            </a:r>
            <a:endParaRPr lang="en-US" sz="1000" dirty="0"/>
          </a:p>
        </p:txBody>
      </p:sp>
      <p:sp>
        <p:nvSpPr>
          <p:cNvPr id="139" name="Rectangle 138"/>
          <p:cNvSpPr/>
          <p:nvPr/>
        </p:nvSpPr>
        <p:spPr>
          <a:xfrm>
            <a:off x="10461684" y="2473075"/>
            <a:ext cx="1263534" cy="33904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Worker Node-N</a:t>
            </a:r>
            <a:endParaRPr lang="en-US" sz="1200" dirty="0"/>
          </a:p>
        </p:txBody>
      </p:sp>
      <p:sp>
        <p:nvSpPr>
          <p:cNvPr id="140" name="Rounded Rectangle 139"/>
          <p:cNvSpPr/>
          <p:nvPr/>
        </p:nvSpPr>
        <p:spPr>
          <a:xfrm>
            <a:off x="10461684" y="1642130"/>
            <a:ext cx="1263534" cy="71761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0493114" y="3790777"/>
            <a:ext cx="1263534" cy="5364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Worker Node-1</a:t>
            </a:r>
            <a:endParaRPr lang="en-US" sz="1000" dirty="0"/>
          </a:p>
        </p:txBody>
      </p:sp>
      <p:sp>
        <p:nvSpPr>
          <p:cNvPr id="142" name="Rectangle 141"/>
          <p:cNvSpPr/>
          <p:nvPr/>
        </p:nvSpPr>
        <p:spPr>
          <a:xfrm>
            <a:off x="10493114" y="5242975"/>
            <a:ext cx="1263534" cy="33904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Worker Node-N</a:t>
            </a:r>
            <a:endParaRPr lang="en-US" sz="1200" dirty="0"/>
          </a:p>
        </p:txBody>
      </p:sp>
      <p:sp>
        <p:nvSpPr>
          <p:cNvPr id="143" name="Rounded Rectangle 142"/>
          <p:cNvSpPr/>
          <p:nvPr/>
        </p:nvSpPr>
        <p:spPr>
          <a:xfrm>
            <a:off x="10493114" y="4412030"/>
            <a:ext cx="1263534" cy="71761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0" y="0"/>
            <a:ext cx="1232033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59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 nutshell…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473241" y="1843142"/>
            <a:ext cx="411497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/>
          </a:p>
          <a:p>
            <a:r>
              <a:rPr lang="en-US" dirty="0" err="1"/>
              <a:t>kubectl</a:t>
            </a:r>
            <a:r>
              <a:rPr lang="en-US" dirty="0"/>
              <a:t> [command] [TYPE] [NAME] [flags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 smtClean="0"/>
              <a:t>$</a:t>
            </a:r>
            <a:r>
              <a:rPr lang="en-US" dirty="0" err="1"/>
              <a:t>kubectl</a:t>
            </a:r>
            <a:r>
              <a:rPr lang="en-US" dirty="0"/>
              <a:t> get </a:t>
            </a:r>
            <a:r>
              <a:rPr lang="en-US" dirty="0" err="1" smtClean="0"/>
              <a:t>componentstatus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[node1 install]$ </a:t>
            </a:r>
            <a:r>
              <a:rPr lang="en-US" dirty="0" err="1"/>
              <a:t>kubectl</a:t>
            </a:r>
            <a:r>
              <a:rPr lang="en-US" dirty="0"/>
              <a:t> get nodes -o wide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473241" y="1004790"/>
            <a:ext cx="3787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Kubernetes Components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3241" y="3912600"/>
            <a:ext cx="57091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When you finish using the debugging Pod, delete it:</a:t>
            </a:r>
          </a:p>
          <a:p>
            <a:endParaRPr lang="en-US" sz="1400" dirty="0"/>
          </a:p>
          <a:p>
            <a:r>
              <a:rPr lang="en-US" sz="1400" dirty="0" err="1">
                <a:solidFill>
                  <a:srgbClr val="002060"/>
                </a:solidFill>
              </a:rPr>
              <a:t>kubectl</a:t>
            </a:r>
            <a:r>
              <a:rPr lang="en-US" sz="1400" dirty="0">
                <a:solidFill>
                  <a:srgbClr val="002060"/>
                </a:solidFill>
              </a:rPr>
              <a:t> get pods</a:t>
            </a:r>
          </a:p>
          <a:p>
            <a:r>
              <a:rPr lang="en-US" sz="1400" dirty="0"/>
              <a:t>NAME                         </a:t>
            </a:r>
            <a:r>
              <a:rPr lang="en-US" sz="1400" dirty="0" smtClean="0"/>
              <a:t>                        READY   </a:t>
            </a:r>
            <a:r>
              <a:rPr lang="en-US" sz="1400" dirty="0"/>
              <a:t>STATUS       </a:t>
            </a:r>
            <a:r>
              <a:rPr lang="en-US" sz="1400" dirty="0" smtClean="0"/>
              <a:t>    RESTARTS   </a:t>
            </a:r>
            <a:r>
              <a:rPr lang="en-US" sz="1400" dirty="0"/>
              <a:t>AGE</a:t>
            </a:r>
          </a:p>
          <a:p>
            <a:r>
              <a:rPr lang="en-US" sz="1400" dirty="0"/>
              <a:t>node-debugger-mynode-pdx84    0/1    </a:t>
            </a:r>
            <a:r>
              <a:rPr lang="en-US" sz="1400" dirty="0" smtClean="0"/>
              <a:t>     </a:t>
            </a:r>
            <a:r>
              <a:rPr lang="en-US" sz="1400" dirty="0"/>
              <a:t>Completed    0         </a:t>
            </a:r>
            <a:r>
              <a:rPr lang="en-US" sz="1400" dirty="0" smtClean="0"/>
              <a:t>         8m1s</a:t>
            </a:r>
          </a:p>
          <a:p>
            <a:endParaRPr lang="en-US" sz="1400" dirty="0"/>
          </a:p>
          <a:p>
            <a:r>
              <a:rPr lang="en-US" sz="1400" dirty="0"/>
              <a:t># Change the pod name accordingly</a:t>
            </a:r>
          </a:p>
          <a:p>
            <a:r>
              <a:rPr lang="en-US" sz="1400" dirty="0" err="1">
                <a:solidFill>
                  <a:srgbClr val="002060"/>
                </a:solidFill>
              </a:rPr>
              <a:t>kubectl</a:t>
            </a:r>
            <a:r>
              <a:rPr lang="en-US" sz="1400" dirty="0">
                <a:solidFill>
                  <a:srgbClr val="002060"/>
                </a:solidFill>
              </a:rPr>
              <a:t> delete pod node-debugger-mynode-pdx84 </a:t>
            </a:r>
            <a:r>
              <a:rPr lang="en-US" sz="1400" dirty="0" smtClean="0">
                <a:solidFill>
                  <a:srgbClr val="002060"/>
                </a:solidFill>
              </a:rPr>
              <a:t>–now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r>
              <a:rPr lang="en-US" sz="1400" dirty="0">
                <a:solidFill>
                  <a:srgbClr val="002060"/>
                </a:solidFill>
              </a:rPr>
              <a:t>pod "node-debugger-mynode-pdx84" deleted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1844" y="404625"/>
            <a:ext cx="60219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[node1 install]$ </a:t>
            </a:r>
            <a:r>
              <a:rPr lang="en-US" sz="800" dirty="0" err="1"/>
              <a:t>kubectl</a:t>
            </a:r>
            <a:r>
              <a:rPr lang="en-US" sz="800" dirty="0"/>
              <a:t> get nodes -o wide</a:t>
            </a:r>
          </a:p>
          <a:p>
            <a:r>
              <a:rPr lang="en-US" sz="800" dirty="0"/>
              <a:t>NAME STATUS ROLES AGE VERSION INTERNAL-IP EXTERNAL-IP OS-IMAGE KERNEL-VERSION CONTAINER-RUNTIME</a:t>
            </a:r>
          </a:p>
          <a:p>
            <a:r>
              <a:rPr lang="en-US" sz="800" dirty="0">
                <a:solidFill>
                  <a:schemeClr val="accent2">
                    <a:lumMod val="75000"/>
                  </a:schemeClr>
                </a:solidFill>
              </a:rPr>
              <a:t>node1 Ready master 92s v1.14.2 192.168.0.18 &lt;none&gt; CentOS Linux 7 (Core) 4.4.0-141-generic docker://18.9.6</a:t>
            </a:r>
          </a:p>
          <a:p>
            <a:r>
              <a:rPr lang="en-US" sz="800" dirty="0">
                <a:solidFill>
                  <a:schemeClr val="accent2">
                    <a:lumMod val="75000"/>
                  </a:schemeClr>
                </a:solidFill>
              </a:rPr>
              <a:t>node2 Ready &lt;none&gt; 57s v1.14.2 192.168.0.17 &lt;none&gt; CentOS Linux 7 (Core) 4.4.0-141-generic docker://18.9.6</a:t>
            </a:r>
          </a:p>
          <a:p>
            <a:r>
              <a:rPr lang="en-US" sz="800" dirty="0">
                <a:solidFill>
                  <a:schemeClr val="accent2">
                    <a:lumMod val="75000"/>
                  </a:schemeClr>
                </a:solidFill>
              </a:rPr>
              <a:t>node3 </a:t>
            </a:r>
            <a:r>
              <a:rPr lang="en-US" sz="800" dirty="0" err="1">
                <a:solidFill>
                  <a:schemeClr val="accent2">
                    <a:lumMod val="75000"/>
                  </a:schemeClr>
                </a:solidFill>
              </a:rPr>
              <a:t>NotReady</a:t>
            </a:r>
            <a:r>
              <a:rPr lang="en-US" sz="800" dirty="0">
                <a:solidFill>
                  <a:schemeClr val="accent2">
                    <a:lumMod val="75000"/>
                  </a:schemeClr>
                </a:solidFill>
              </a:rPr>
              <a:t> &lt;none&gt; 39s v1.14.2 192.168.0.16 &lt;none&gt; CentOS Linux 7 (Core) 4.4.0-141-generic docker://18.9.6</a:t>
            </a:r>
          </a:p>
          <a:p>
            <a:r>
              <a:rPr lang="en-US" sz="800" dirty="0">
                <a:solidFill>
                  <a:schemeClr val="accent2">
                    <a:lumMod val="75000"/>
                  </a:schemeClr>
                </a:solidFill>
              </a:rPr>
              <a:t>node4 </a:t>
            </a:r>
            <a:r>
              <a:rPr lang="en-US" sz="800" dirty="0" err="1">
                <a:solidFill>
                  <a:schemeClr val="accent2">
                    <a:lumMod val="75000"/>
                  </a:schemeClr>
                </a:solidFill>
              </a:rPr>
              <a:t>NotReady</a:t>
            </a:r>
            <a:r>
              <a:rPr lang="en-US" sz="800" dirty="0">
                <a:solidFill>
                  <a:schemeClr val="accent2">
                    <a:lumMod val="75000"/>
                  </a:schemeClr>
                </a:solidFill>
              </a:rPr>
              <a:t> &lt;none&gt; 32s v1.14.2 192.168.0.15 &lt;none&gt; CentOS Linux 7 (Core) 4.4.0-141-generic docker://18.9.6</a:t>
            </a:r>
          </a:p>
        </p:txBody>
      </p:sp>
      <p:sp>
        <p:nvSpPr>
          <p:cNvPr id="8" name="Rectangle 7"/>
          <p:cNvSpPr/>
          <p:nvPr/>
        </p:nvSpPr>
        <p:spPr>
          <a:xfrm>
            <a:off x="5354709" y="1539042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[node1 install]$ </a:t>
            </a:r>
            <a:r>
              <a:rPr lang="en-US" sz="1000" dirty="0" err="1"/>
              <a:t>kubectl</a:t>
            </a:r>
            <a:r>
              <a:rPr lang="en-US" sz="1000" dirty="0"/>
              <a:t> get </a:t>
            </a:r>
            <a:r>
              <a:rPr lang="en-US" sz="1000" dirty="0" err="1"/>
              <a:t>componentstatus</a:t>
            </a:r>
            <a:endParaRPr lang="en-US" sz="1000" dirty="0"/>
          </a:p>
          <a:p>
            <a:r>
              <a:rPr lang="en-US" sz="1000" dirty="0"/>
              <a:t>NAME </a:t>
            </a:r>
            <a:r>
              <a:rPr lang="en-US" sz="1000" dirty="0" smtClean="0"/>
              <a:t>                          STATUS     MESSAGE </a:t>
            </a:r>
            <a:r>
              <a:rPr lang="en-US" sz="1000" dirty="0"/>
              <a:t>ERROR</a:t>
            </a:r>
          </a:p>
          <a:p>
            <a:r>
              <a:rPr lang="en-US" sz="1000" dirty="0"/>
              <a:t>scheduler </a:t>
            </a:r>
            <a:r>
              <a:rPr lang="en-US" sz="1000" dirty="0" smtClean="0"/>
              <a:t>                    Healthy      ok</a:t>
            </a:r>
            <a:endParaRPr lang="en-US" sz="1000" dirty="0"/>
          </a:p>
          <a:p>
            <a:r>
              <a:rPr lang="en-US" sz="1000" dirty="0" smtClean="0"/>
              <a:t>controller-manager    Healthy      </a:t>
            </a:r>
            <a:r>
              <a:rPr lang="en-US" sz="1000" dirty="0"/>
              <a:t>ok</a:t>
            </a:r>
          </a:p>
          <a:p>
            <a:r>
              <a:rPr lang="en-US" sz="1000" dirty="0"/>
              <a:t>etcd-0 </a:t>
            </a:r>
            <a:r>
              <a:rPr lang="en-US" sz="1000" dirty="0" smtClean="0"/>
              <a:t>                          Healthy        </a:t>
            </a:r>
            <a:r>
              <a:rPr lang="en-US" sz="1000" dirty="0"/>
              <a:t>{"</a:t>
            </a:r>
            <a:r>
              <a:rPr lang="en-US" sz="1000" dirty="0" err="1"/>
              <a:t>health":"true</a:t>
            </a:r>
            <a:r>
              <a:rPr lang="en-US" sz="1000" dirty="0"/>
              <a:t>"}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32033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2" y="459434"/>
            <a:ext cx="882163" cy="8821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18266" y="155838"/>
            <a:ext cx="2575019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307287" y="0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10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678" y="345163"/>
            <a:ext cx="526586" cy="2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n 10"/>
          <p:cNvSpPr/>
          <p:nvPr/>
        </p:nvSpPr>
        <p:spPr>
          <a:xfrm>
            <a:off x="1116644" y="1265947"/>
            <a:ext cx="653204" cy="565765"/>
          </a:xfrm>
          <a:prstGeom prst="can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44681" y="1426581"/>
            <a:ext cx="67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ETCD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55329" y="1823838"/>
            <a:ext cx="1293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Control Plane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09889" y="1980601"/>
            <a:ext cx="1541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Worker </a:t>
            </a:r>
            <a:r>
              <a:rPr lang="en-US" dirty="0" err="1" smtClean="0"/>
              <a:t>NodeS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37642" y="1994270"/>
            <a:ext cx="849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381" y="716997"/>
            <a:ext cx="672925" cy="67292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78460" y="685051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</a:rPr>
              <a:t>API </a:t>
            </a:r>
            <a:r>
              <a:rPr lang="en-US" sz="1100" dirty="0">
                <a:solidFill>
                  <a:srgbClr val="00B0F0"/>
                </a:solidFill>
              </a:rPr>
              <a:t>Server</a:t>
            </a:r>
          </a:p>
        </p:txBody>
      </p:sp>
      <p:pic>
        <p:nvPicPr>
          <p:cNvPr id="18" name="Picture 18" descr="Task management Animated Icon | Free Animate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110" y="1463378"/>
            <a:ext cx="623949" cy="6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339475" y="166043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39474" y="728208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05776" y="1296504"/>
            <a:ext cx="84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Controller Manager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38888" y="1352313"/>
            <a:ext cx="814144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20" idx="1"/>
          </p:cNvCxnSpPr>
          <p:nvPr/>
        </p:nvCxnSpPr>
        <p:spPr>
          <a:xfrm>
            <a:off x="965029" y="986720"/>
            <a:ext cx="1374445" cy="29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39384" y="472030"/>
            <a:ext cx="129809" cy="2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09575" y="1128427"/>
            <a:ext cx="266323" cy="21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153191" y="155838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kubectl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228111" y="1157148"/>
            <a:ext cx="621713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smtClean="0">
                <a:solidFill>
                  <a:srgbClr val="0070C0"/>
                </a:solidFill>
              </a:rPr>
              <a:t>UI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814" y="1003258"/>
            <a:ext cx="118324" cy="1183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15" y="683320"/>
            <a:ext cx="882163" cy="882163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6952569" y="379724"/>
            <a:ext cx="2575019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8241590" y="223886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35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81" y="569049"/>
            <a:ext cx="526586" cy="2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n 35"/>
          <p:cNvSpPr/>
          <p:nvPr/>
        </p:nvSpPr>
        <p:spPr>
          <a:xfrm>
            <a:off x="7050947" y="1489833"/>
            <a:ext cx="653204" cy="565765"/>
          </a:xfrm>
          <a:prstGeom prst="can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78984" y="1650467"/>
            <a:ext cx="67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ETCD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289632" y="2047724"/>
            <a:ext cx="1293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Control Plane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982267" y="2218156"/>
            <a:ext cx="180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 Worker Node-1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171945" y="2218156"/>
            <a:ext cx="849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684" y="940883"/>
            <a:ext cx="672925" cy="67292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8312763" y="908937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</a:rPr>
              <a:t>API </a:t>
            </a:r>
            <a:r>
              <a:rPr lang="en-US" sz="1100" dirty="0">
                <a:solidFill>
                  <a:srgbClr val="00B0F0"/>
                </a:solidFill>
              </a:rPr>
              <a:t>Server</a:t>
            </a:r>
          </a:p>
        </p:txBody>
      </p:sp>
      <p:pic>
        <p:nvPicPr>
          <p:cNvPr id="43" name="Picture 18" descr="Task management Animated Icon | Free Animate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413" y="1687264"/>
            <a:ext cx="623949" cy="6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8273778" y="389929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273777" y="952094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240079" y="1520390"/>
            <a:ext cx="84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Controller Manager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273191" y="1576199"/>
            <a:ext cx="814144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endCxn id="45" idx="1"/>
          </p:cNvCxnSpPr>
          <p:nvPr/>
        </p:nvCxnSpPr>
        <p:spPr>
          <a:xfrm>
            <a:off x="6899332" y="1210606"/>
            <a:ext cx="1374445" cy="29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473687" y="695916"/>
            <a:ext cx="129809" cy="2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343878" y="1352313"/>
            <a:ext cx="266323" cy="21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>
          <a:xfrm>
            <a:off x="6087494" y="379724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kubectl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6162414" y="1381034"/>
            <a:ext cx="621713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smtClean="0">
                <a:solidFill>
                  <a:srgbClr val="0070C0"/>
                </a:solidFill>
              </a:rPr>
              <a:t>UI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117" y="1227144"/>
            <a:ext cx="118324" cy="118324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9864651" y="372879"/>
            <a:ext cx="1683573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23" y="3589165"/>
            <a:ext cx="1760066" cy="790575"/>
          </a:xfrm>
          <a:prstGeom prst="rect">
            <a:avLst/>
          </a:prstGeom>
        </p:spPr>
      </p:pic>
      <p:sp>
        <p:nvSpPr>
          <p:cNvPr id="56" name="Title 1"/>
          <p:cNvSpPr txBox="1">
            <a:spLocks/>
          </p:cNvSpPr>
          <p:nvPr/>
        </p:nvSpPr>
        <p:spPr>
          <a:xfrm>
            <a:off x="6480482" y="2649790"/>
            <a:ext cx="4178245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accent2"/>
                </a:solidFill>
              </a:rPr>
              <a:t>Communication between Cargo </a:t>
            </a:r>
            <a:r>
              <a:rPr lang="en-US" sz="6000" b="1" dirty="0" smtClean="0">
                <a:solidFill>
                  <a:schemeClr val="accent2"/>
                </a:solidFill>
              </a:rPr>
              <a:t>Ships</a:t>
            </a:r>
          </a:p>
          <a:p>
            <a:r>
              <a:rPr lang="en-US" sz="3200" dirty="0"/>
              <a:t>How does two cargo ships communicate with each other?</a:t>
            </a:r>
            <a:endParaRPr lang="en-US" sz="2000" b="1" dirty="0">
              <a:solidFill>
                <a:srgbClr val="FFC000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2047743" y="3771888"/>
            <a:ext cx="526544" cy="14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189" y="3356931"/>
            <a:ext cx="672925" cy="67292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2454365" y="3311234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</a:rPr>
              <a:t>API </a:t>
            </a:r>
            <a:r>
              <a:rPr lang="en-US" sz="1100" dirty="0">
                <a:solidFill>
                  <a:srgbClr val="00B0F0"/>
                </a:solidFill>
              </a:rPr>
              <a:t>Server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613" y="3657721"/>
            <a:ext cx="118324" cy="118324"/>
          </a:xfrm>
          <a:prstGeom prst="rect">
            <a:avLst/>
          </a:prstGeom>
        </p:spPr>
      </p:pic>
      <p:sp>
        <p:nvSpPr>
          <p:cNvPr id="61" name="Title 1"/>
          <p:cNvSpPr txBox="1">
            <a:spLocks/>
          </p:cNvSpPr>
          <p:nvPr/>
        </p:nvSpPr>
        <p:spPr>
          <a:xfrm>
            <a:off x="745122" y="2886910"/>
            <a:ext cx="4178245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 smtClean="0">
                <a:solidFill>
                  <a:srgbClr val="00B0F0"/>
                </a:solidFill>
              </a:rPr>
              <a:t>Captain of the Ship </a:t>
            </a:r>
            <a:r>
              <a:rPr lang="en-US" sz="6000" dirty="0"/>
              <a:t>~ </a:t>
            </a:r>
            <a:r>
              <a:rPr lang="en-US" sz="6000" dirty="0" err="1">
                <a:solidFill>
                  <a:srgbClr val="0000FF"/>
                </a:solidFill>
              </a:rPr>
              <a:t>Kubelet</a:t>
            </a:r>
            <a:endParaRPr lang="en-US" sz="5600" b="1" dirty="0" smtClean="0">
              <a:solidFill>
                <a:srgbClr val="0000FF"/>
              </a:solidFill>
            </a:endParaRPr>
          </a:p>
          <a:p>
            <a:r>
              <a:rPr lang="en-US" sz="3200" dirty="0"/>
              <a:t>Agent which runs on each nodes of the </a:t>
            </a:r>
            <a:r>
              <a:rPr lang="en-US" sz="3200" dirty="0" smtClean="0"/>
              <a:t>container</a:t>
            </a:r>
          </a:p>
          <a:p>
            <a:endParaRPr lang="en-US" sz="3200" dirty="0"/>
          </a:p>
          <a:p>
            <a:r>
              <a:rPr lang="en-US" sz="3200" dirty="0" smtClean="0"/>
              <a:t>Manages </a:t>
            </a:r>
            <a:r>
              <a:rPr lang="en-US" sz="3200" dirty="0"/>
              <a:t>all sort of activity on the </a:t>
            </a:r>
            <a:r>
              <a:rPr lang="en-US" sz="3200" dirty="0" smtClean="0"/>
              <a:t>ship</a:t>
            </a:r>
          </a:p>
          <a:p>
            <a:r>
              <a:rPr lang="en-US" sz="3200" dirty="0" smtClean="0"/>
              <a:t>Let </a:t>
            </a:r>
            <a:r>
              <a:rPr lang="en-US" sz="3200" dirty="0"/>
              <a:t>master ship knows they are interested to </a:t>
            </a:r>
            <a:r>
              <a:rPr lang="en-US" sz="3200" dirty="0" smtClean="0"/>
              <a:t>join</a:t>
            </a:r>
          </a:p>
          <a:p>
            <a:r>
              <a:rPr lang="en-US" sz="3200" dirty="0" smtClean="0"/>
              <a:t>Sending </a:t>
            </a:r>
            <a:r>
              <a:rPr lang="en-US" sz="3200" dirty="0"/>
              <a:t>reports back to master about the status of the </a:t>
            </a:r>
            <a:r>
              <a:rPr lang="en-US" sz="3200" dirty="0" smtClean="0"/>
              <a:t>ship</a:t>
            </a:r>
          </a:p>
          <a:p>
            <a:r>
              <a:rPr lang="en-US" sz="3200" dirty="0" smtClean="0"/>
              <a:t>Sending </a:t>
            </a:r>
            <a:r>
              <a:rPr lang="en-US" sz="3200" dirty="0"/>
              <a:t>reports about the status of the containers</a:t>
            </a:r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143" y="3111416"/>
            <a:ext cx="1866036" cy="857292"/>
          </a:xfrm>
          <a:prstGeom prst="rect">
            <a:avLst/>
          </a:prstGeom>
        </p:spPr>
      </p:pic>
      <p:sp>
        <p:nvSpPr>
          <p:cNvPr id="64" name="Title 1"/>
          <p:cNvSpPr txBox="1">
            <a:spLocks/>
          </p:cNvSpPr>
          <p:nvPr/>
        </p:nvSpPr>
        <p:spPr>
          <a:xfrm>
            <a:off x="3944340" y="2661510"/>
            <a:ext cx="1905191" cy="5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A Cargo </a:t>
            </a:r>
            <a:r>
              <a:rPr lang="en-US" sz="2000" b="1" dirty="0" err="1" smtClean="0">
                <a:solidFill>
                  <a:srgbClr val="0070C0"/>
                </a:solidFill>
              </a:rPr>
              <a:t>Ship_A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66" name="Picture 10" descr="GIF de Moving Whale Gif | Tenor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05" y="3196381"/>
            <a:ext cx="725789" cy="7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3495" y="4556644"/>
            <a:ext cx="1866036" cy="857292"/>
          </a:xfrm>
          <a:prstGeom prst="rect">
            <a:avLst/>
          </a:prstGeom>
        </p:spPr>
      </p:pic>
      <p:sp>
        <p:nvSpPr>
          <p:cNvPr id="68" name="Title 1"/>
          <p:cNvSpPr txBox="1">
            <a:spLocks/>
          </p:cNvSpPr>
          <p:nvPr/>
        </p:nvSpPr>
        <p:spPr>
          <a:xfrm>
            <a:off x="3978692" y="4106738"/>
            <a:ext cx="1905191" cy="5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A Cargo </a:t>
            </a:r>
            <a:r>
              <a:rPr lang="en-US" sz="2000" b="1" dirty="0" err="1" smtClean="0">
                <a:solidFill>
                  <a:srgbClr val="0070C0"/>
                </a:solidFill>
              </a:rPr>
              <a:t>Ship_B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69" name="Picture 10" descr="GIF de Moving Whale Gif | Tenor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40" y="4624606"/>
            <a:ext cx="725789" cy="7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0" descr="Ship Steering, ship , captain , pirate , navy , steering - GIF ..."/>
          <p:cNvPicPr>
            <a:picLocks noChangeAspect="1" noChangeArrowheads="1" noCrop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288" y="3245348"/>
            <a:ext cx="676980" cy="5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 descr="Ship Steering, ship , captain , pirate , navy , steering - GIF ..."/>
          <p:cNvPicPr>
            <a:picLocks noChangeAspect="1" noChangeArrowheads="1" noCrop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288" y="4640598"/>
            <a:ext cx="676980" cy="5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3856417" y="212243"/>
            <a:ext cx="1263534" cy="5364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Worker Node-1</a:t>
            </a:r>
            <a:endParaRPr lang="en-US" sz="1000" dirty="0"/>
          </a:p>
        </p:txBody>
      </p:sp>
      <p:sp>
        <p:nvSpPr>
          <p:cNvPr id="73" name="Rectangle 72"/>
          <p:cNvSpPr/>
          <p:nvPr/>
        </p:nvSpPr>
        <p:spPr>
          <a:xfrm>
            <a:off x="3856417" y="1664441"/>
            <a:ext cx="1263534" cy="33904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Worker Node-N</a:t>
            </a:r>
            <a:endParaRPr lang="en-US" sz="1200" dirty="0"/>
          </a:p>
        </p:txBody>
      </p:sp>
      <p:sp>
        <p:nvSpPr>
          <p:cNvPr id="74" name="Rounded Rectangle 73"/>
          <p:cNvSpPr/>
          <p:nvPr/>
        </p:nvSpPr>
        <p:spPr>
          <a:xfrm>
            <a:off x="3856417" y="833496"/>
            <a:ext cx="1263534" cy="71761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10317741" y="1520390"/>
            <a:ext cx="1126913" cy="70333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9968938" y="474640"/>
            <a:ext cx="1120253" cy="41736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rgbClr val="0000FF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Kubelet</a:t>
            </a:r>
            <a:endParaRPr lang="en-US" dirty="0">
              <a:ln>
                <a:solidFill>
                  <a:srgbClr val="0000FF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8" name="Elbow Connector 77"/>
          <p:cNvCxnSpPr>
            <a:stCxn id="45" idx="3"/>
          </p:cNvCxnSpPr>
          <p:nvPr/>
        </p:nvCxnSpPr>
        <p:spPr>
          <a:xfrm flipV="1">
            <a:off x="9067440" y="682663"/>
            <a:ext cx="829730" cy="527972"/>
          </a:xfrm>
          <a:prstGeom prst="bentConnector3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0453" y="3290284"/>
            <a:ext cx="1866036" cy="85729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4805" y="4735512"/>
            <a:ext cx="1866036" cy="857292"/>
          </a:xfrm>
          <a:prstGeom prst="rect">
            <a:avLst/>
          </a:prstGeom>
        </p:spPr>
      </p:pic>
      <p:sp>
        <p:nvSpPr>
          <p:cNvPr id="83" name="Title 1"/>
          <p:cNvSpPr txBox="1">
            <a:spLocks/>
          </p:cNvSpPr>
          <p:nvPr/>
        </p:nvSpPr>
        <p:spPr>
          <a:xfrm>
            <a:off x="7530002" y="4285606"/>
            <a:ext cx="1905191" cy="5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A Cargo </a:t>
            </a:r>
            <a:r>
              <a:rPr lang="en-US" sz="2000" b="1" dirty="0" err="1" smtClean="0">
                <a:solidFill>
                  <a:srgbClr val="0070C0"/>
                </a:solidFill>
              </a:rPr>
              <a:t>Ship_B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84" name="Picture 20" descr="Ship Steering, ship , captain , pirate , navy , steering - GIF ..."/>
          <p:cNvPicPr>
            <a:picLocks noChangeAspect="1" noChangeArrowheads="1" noCrop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98" y="3424216"/>
            <a:ext cx="676980" cy="5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0" descr="Ship Steering, ship , captain , pirate , navy , steering - GIF ..."/>
          <p:cNvPicPr>
            <a:picLocks noChangeAspect="1" noChangeArrowheads="1" noCrop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98" y="4819466"/>
            <a:ext cx="676980" cy="5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Up Arrow 85"/>
          <p:cNvSpPr/>
          <p:nvPr/>
        </p:nvSpPr>
        <p:spPr>
          <a:xfrm>
            <a:off x="8506772" y="4065349"/>
            <a:ext cx="211004" cy="7896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/>
          <p:cNvSpPr/>
          <p:nvPr/>
        </p:nvSpPr>
        <p:spPr>
          <a:xfrm flipH="1" flipV="1">
            <a:off x="7876521" y="4035558"/>
            <a:ext cx="295424" cy="844999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0074754" y="511250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Kubelet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0" y="0"/>
            <a:ext cx="1232033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3" y="397209"/>
            <a:ext cx="10515600" cy="308643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Kube</a:t>
            </a:r>
            <a:r>
              <a:rPr lang="en-US" dirty="0">
                <a:solidFill>
                  <a:schemeClr val="accent2"/>
                </a:solidFill>
              </a:rPr>
              <a:t>-proxy 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24853" y="96795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How will web server running on one worker node reach out to DB </a:t>
            </a:r>
            <a:r>
              <a:rPr lang="en-US" dirty="0" smtClean="0"/>
              <a:t>server on </a:t>
            </a:r>
            <a:r>
              <a:rPr lang="en-US" dirty="0"/>
              <a:t>another worker node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4437" y="2430381"/>
            <a:ext cx="4178245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accent2"/>
                </a:solidFill>
              </a:rPr>
              <a:t>Communication </a:t>
            </a:r>
            <a:r>
              <a:rPr lang="en-US" sz="3500" b="1" dirty="0">
                <a:solidFill>
                  <a:schemeClr val="accent2"/>
                </a:solidFill>
              </a:rPr>
              <a:t>between </a:t>
            </a:r>
            <a:r>
              <a:rPr lang="en-US" sz="3500" b="1" dirty="0" smtClean="0">
                <a:solidFill>
                  <a:schemeClr val="accent2"/>
                </a:solidFill>
              </a:rPr>
              <a:t> worker nodes</a:t>
            </a:r>
            <a:endParaRPr lang="en-US" sz="3500" b="1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190" y="1420699"/>
            <a:ext cx="1866036" cy="857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542" y="2865927"/>
            <a:ext cx="1866036" cy="85729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00739" y="2416021"/>
            <a:ext cx="1905191" cy="59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A Cargo </a:t>
            </a:r>
            <a:r>
              <a:rPr lang="en-US" sz="2000" b="1" dirty="0" err="1" smtClean="0">
                <a:solidFill>
                  <a:srgbClr val="0070C0"/>
                </a:solidFill>
              </a:rPr>
              <a:t>Ship_B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9" name="Picture 20" descr="Ship Steering, ship , captain , pirate , navy , steering - GIF ..."/>
          <p:cNvPicPr>
            <a:picLocks noChangeAspect="1" noChangeArrowheads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35" y="1554631"/>
            <a:ext cx="676980" cy="5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Ship Steering, ship , captain , pirate , navy , steering - GIF ..."/>
          <p:cNvPicPr>
            <a:picLocks noChangeAspect="1" noChangeArrowheads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335" y="2949881"/>
            <a:ext cx="676980" cy="5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Up Arrow 10"/>
          <p:cNvSpPr/>
          <p:nvPr/>
        </p:nvSpPr>
        <p:spPr>
          <a:xfrm>
            <a:off x="4977509" y="2195764"/>
            <a:ext cx="211004" cy="7896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flipH="1" flipV="1">
            <a:off x="4347258" y="2165973"/>
            <a:ext cx="295424" cy="844999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242149" y="2916276"/>
            <a:ext cx="1925053" cy="465449"/>
          </a:xfrm>
          <a:prstGeom prst="roundRect">
            <a:avLst/>
          </a:prstGeom>
          <a:solidFill>
            <a:srgbClr val="0000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rgbClr val="0000FF"/>
                  </a:solidFill>
                </a:ln>
                <a:solidFill>
                  <a:schemeClr val="bg1"/>
                </a:solidFill>
              </a:rPr>
              <a:t>Kube</a:t>
            </a:r>
            <a:r>
              <a:rPr lang="en-US" dirty="0" smtClean="0">
                <a:ln>
                  <a:solidFill>
                    <a:srgbClr val="0000FF"/>
                  </a:solidFill>
                </a:ln>
                <a:solidFill>
                  <a:schemeClr val="bg1"/>
                </a:solidFill>
              </a:rPr>
              <a:t>-proxy</a:t>
            </a:r>
            <a:endParaRPr lang="en-US" dirty="0">
              <a:ln>
                <a:solidFill>
                  <a:srgbClr val="0000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90624" y="3004502"/>
            <a:ext cx="125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Kube</a:t>
            </a:r>
            <a:r>
              <a:rPr lang="en-US" dirty="0">
                <a:solidFill>
                  <a:schemeClr val="accent2"/>
                </a:solidFill>
              </a:rPr>
              <a:t>-proxy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03" y="4953832"/>
            <a:ext cx="882163" cy="88216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1088657" y="4650236"/>
            <a:ext cx="2575019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377678" y="4494398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18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069" y="4839561"/>
            <a:ext cx="526586" cy="2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187035" y="5760345"/>
            <a:ext cx="653204" cy="565765"/>
          </a:xfrm>
          <a:prstGeom prst="can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15072" y="5920979"/>
            <a:ext cx="67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ETCD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5720" y="6318236"/>
            <a:ext cx="1293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Control Plane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18355" y="6488668"/>
            <a:ext cx="180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 Worker Node-1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308033" y="6488668"/>
            <a:ext cx="849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Master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772" y="5211395"/>
            <a:ext cx="672925" cy="6729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448851" y="5179449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</a:rPr>
              <a:t>API </a:t>
            </a:r>
            <a:r>
              <a:rPr lang="en-US" sz="1100" dirty="0">
                <a:solidFill>
                  <a:srgbClr val="00B0F0"/>
                </a:solidFill>
              </a:rPr>
              <a:t>Server</a:t>
            </a:r>
          </a:p>
        </p:txBody>
      </p:sp>
      <p:pic>
        <p:nvPicPr>
          <p:cNvPr id="26" name="Picture 18" descr="Task management Animated Icon | Free Animated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01" y="5957776"/>
            <a:ext cx="623949" cy="6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409866" y="4660441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09865" y="5222606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376167" y="5790902"/>
            <a:ext cx="84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Controller Manager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09279" y="5846711"/>
            <a:ext cx="814144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endCxn id="28" idx="1"/>
          </p:cNvCxnSpPr>
          <p:nvPr/>
        </p:nvCxnSpPr>
        <p:spPr>
          <a:xfrm>
            <a:off x="1035420" y="5481118"/>
            <a:ext cx="1374445" cy="29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09775" y="4966428"/>
            <a:ext cx="129809" cy="2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79966" y="5622825"/>
            <a:ext cx="266323" cy="21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223582" y="4650236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kubectl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298502" y="5651546"/>
            <a:ext cx="621713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smtClean="0">
                <a:solidFill>
                  <a:srgbClr val="0070C0"/>
                </a:solidFill>
              </a:rPr>
              <a:t>UI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9205" y="5497656"/>
            <a:ext cx="118324" cy="11832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4000738" y="4643391"/>
            <a:ext cx="3009661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100704" y="5699000"/>
            <a:ext cx="2717191" cy="70333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28" idx="3"/>
          </p:cNvCxnSpPr>
          <p:nvPr/>
        </p:nvCxnSpPr>
        <p:spPr>
          <a:xfrm flipV="1">
            <a:off x="3203528" y="4953175"/>
            <a:ext cx="829730" cy="527972"/>
          </a:xfrm>
          <a:prstGeom prst="bentConnector3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106138" y="4713136"/>
            <a:ext cx="1120253" cy="41736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rgbClr val="0000FF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Kubelet</a:t>
            </a:r>
            <a:endParaRPr lang="en-US" dirty="0">
              <a:ln>
                <a:solidFill>
                  <a:srgbClr val="0000FF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11954" y="4749746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Kubelet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300600" y="4724553"/>
            <a:ext cx="1355902" cy="405943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rgbClr val="0000FF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Kubelet</a:t>
            </a:r>
            <a:endParaRPr lang="en-US" dirty="0">
              <a:ln>
                <a:solidFill>
                  <a:srgbClr val="0000FF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406416" y="4761164"/>
            <a:ext cx="125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Kube</a:t>
            </a:r>
            <a:r>
              <a:rPr lang="en-US" dirty="0">
                <a:solidFill>
                  <a:schemeClr val="accent2"/>
                </a:solidFill>
              </a:rPr>
              <a:t>-proxy</a:t>
            </a:r>
            <a:endParaRPr lang="en-US" dirty="0"/>
          </a:p>
        </p:txBody>
      </p:sp>
      <p:pic>
        <p:nvPicPr>
          <p:cNvPr id="4104" name="Picture 8" descr="Snow Animated Icon | Free weather Animated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042" y="3339834"/>
            <a:ext cx="1164185" cy="11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6134740" y="3886303"/>
            <a:ext cx="945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Internet</a:t>
            </a:r>
            <a:endParaRPr lang="en-US" dirty="0"/>
          </a:p>
        </p:txBody>
      </p:sp>
      <p:cxnSp>
        <p:nvCxnSpPr>
          <p:cNvPr id="50" name="Straight Arrow Connector 49"/>
          <p:cNvCxnSpPr>
            <a:endCxn id="44" idx="0"/>
          </p:cNvCxnSpPr>
          <p:nvPr/>
        </p:nvCxnSpPr>
        <p:spPr>
          <a:xfrm flipH="1">
            <a:off x="6031459" y="4243177"/>
            <a:ext cx="580243" cy="517987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0" y="0"/>
            <a:ext cx="1232033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0879" y="3003703"/>
            <a:ext cx="51932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Let’s talk about Pods..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32033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2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3" y="397209"/>
            <a:ext cx="10515600" cy="3086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Pods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1" y="1613998"/>
            <a:ext cx="882163" cy="88216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865075" y="1310402"/>
            <a:ext cx="2575019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54096" y="1154564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18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87" y="1499727"/>
            <a:ext cx="526586" cy="2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963453" y="2420511"/>
            <a:ext cx="653204" cy="565765"/>
          </a:xfrm>
          <a:prstGeom prst="can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1490" y="2581145"/>
            <a:ext cx="67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ETCD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02138" y="2978402"/>
            <a:ext cx="1293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Control Plane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94773" y="3148834"/>
            <a:ext cx="180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A Worker Node-1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84451" y="3148834"/>
            <a:ext cx="849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Master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90" y="1871561"/>
            <a:ext cx="672925" cy="6729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225269" y="1839615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</a:rPr>
              <a:t>API </a:t>
            </a:r>
            <a:r>
              <a:rPr lang="en-US" sz="1100" dirty="0">
                <a:solidFill>
                  <a:srgbClr val="00B0F0"/>
                </a:solidFill>
              </a:rPr>
              <a:t>Server</a:t>
            </a:r>
          </a:p>
        </p:txBody>
      </p:sp>
      <p:pic>
        <p:nvPicPr>
          <p:cNvPr id="26" name="Picture 18" descr="Task management Animated Icon | Free Animate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19" y="2617942"/>
            <a:ext cx="623949" cy="6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186284" y="1320607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86283" y="1882772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152585" y="2451068"/>
            <a:ext cx="84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Controller Manager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85697" y="2506877"/>
            <a:ext cx="814144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endCxn id="28" idx="1"/>
          </p:cNvCxnSpPr>
          <p:nvPr/>
        </p:nvCxnSpPr>
        <p:spPr>
          <a:xfrm>
            <a:off x="811838" y="2141284"/>
            <a:ext cx="1374445" cy="29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86193" y="1626594"/>
            <a:ext cx="129809" cy="2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56384" y="2282991"/>
            <a:ext cx="266323" cy="21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le 1"/>
          <p:cNvSpPr txBox="1">
            <a:spLocks/>
          </p:cNvSpPr>
          <p:nvPr/>
        </p:nvSpPr>
        <p:spPr>
          <a:xfrm>
            <a:off x="0" y="1310402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kubectl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74920" y="2311712"/>
            <a:ext cx="621713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smtClean="0">
                <a:solidFill>
                  <a:srgbClr val="0070C0"/>
                </a:solidFill>
              </a:rPr>
              <a:t>UI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5623" y="2157822"/>
            <a:ext cx="118324" cy="11832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3777156" y="1303557"/>
            <a:ext cx="3009661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877122" y="2019036"/>
            <a:ext cx="2717191" cy="104346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28" idx="3"/>
          </p:cNvCxnSpPr>
          <p:nvPr/>
        </p:nvCxnSpPr>
        <p:spPr>
          <a:xfrm flipV="1">
            <a:off x="2979946" y="1613341"/>
            <a:ext cx="829730" cy="527972"/>
          </a:xfrm>
          <a:prstGeom prst="bentConnector3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3882556" y="1373302"/>
            <a:ext cx="1120253" cy="41736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rgbClr val="0000FF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Kubelet</a:t>
            </a:r>
            <a:endParaRPr lang="en-US" dirty="0">
              <a:ln>
                <a:solidFill>
                  <a:srgbClr val="0000FF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988372" y="1409912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Kubelet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077018" y="1384719"/>
            <a:ext cx="1355902" cy="405943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rgbClr val="0000FF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Kubelet</a:t>
            </a:r>
            <a:endParaRPr lang="en-US" dirty="0">
              <a:ln>
                <a:solidFill>
                  <a:srgbClr val="0000FF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182834" y="1421330"/>
            <a:ext cx="125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Kube</a:t>
            </a:r>
            <a:r>
              <a:rPr lang="en-US" dirty="0">
                <a:solidFill>
                  <a:schemeClr val="accent2"/>
                </a:solidFill>
              </a:rPr>
              <a:t>-proxy</a:t>
            </a:r>
            <a:endParaRPr lang="en-US" dirty="0"/>
          </a:p>
        </p:txBody>
      </p:sp>
      <p:pic>
        <p:nvPicPr>
          <p:cNvPr id="4104" name="Picture 8" descr="Snow Animated Icon | Free weather Animated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460" y="0"/>
            <a:ext cx="1164185" cy="116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5911158" y="546469"/>
            <a:ext cx="945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Internet</a:t>
            </a:r>
            <a:endParaRPr lang="en-US" dirty="0"/>
          </a:p>
        </p:txBody>
      </p:sp>
      <p:cxnSp>
        <p:nvCxnSpPr>
          <p:cNvPr id="50" name="Straight Arrow Connector 49"/>
          <p:cNvCxnSpPr>
            <a:endCxn id="44" idx="0"/>
          </p:cNvCxnSpPr>
          <p:nvPr/>
        </p:nvCxnSpPr>
        <p:spPr>
          <a:xfrm flipH="1">
            <a:off x="5807877" y="903343"/>
            <a:ext cx="580243" cy="517987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988372" y="2157822"/>
            <a:ext cx="487375" cy="46012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4489396" y="2526156"/>
            <a:ext cx="487375" cy="46012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5684450" y="2157822"/>
            <a:ext cx="487375" cy="46012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018274" y="2169793"/>
            <a:ext cx="487375" cy="460120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069577" y="2519465"/>
            <a:ext cx="54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Pod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6149727" y="2447435"/>
            <a:ext cx="182889" cy="154186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8" y="4692232"/>
            <a:ext cx="882163" cy="882163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982692" y="4388636"/>
            <a:ext cx="2575019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2271713" y="4232798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56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04" y="4577961"/>
            <a:ext cx="526586" cy="25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an 56"/>
          <p:cNvSpPr/>
          <p:nvPr/>
        </p:nvSpPr>
        <p:spPr>
          <a:xfrm>
            <a:off x="1081070" y="5498745"/>
            <a:ext cx="653204" cy="565765"/>
          </a:xfrm>
          <a:prstGeom prst="can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109107" y="5659379"/>
            <a:ext cx="67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ETCD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319755" y="6056636"/>
            <a:ext cx="12932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</a:rPr>
              <a:t>Control Plane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012390" y="6227068"/>
            <a:ext cx="1809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A Worker Node-1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202068" y="6227068"/>
            <a:ext cx="849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Master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807" y="4949795"/>
            <a:ext cx="672925" cy="672925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342886" y="4917849"/>
            <a:ext cx="7745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</a:rPr>
              <a:t>API </a:t>
            </a:r>
            <a:r>
              <a:rPr lang="en-US" sz="1100" dirty="0">
                <a:solidFill>
                  <a:srgbClr val="00B0F0"/>
                </a:solidFill>
              </a:rPr>
              <a:t>Server</a:t>
            </a:r>
          </a:p>
        </p:txBody>
      </p:sp>
      <p:pic>
        <p:nvPicPr>
          <p:cNvPr id="64" name="Picture 18" descr="Task management Animated Icon | Free Animate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36" y="5696176"/>
            <a:ext cx="623949" cy="6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2303901" y="4398841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03900" y="4961006"/>
            <a:ext cx="793663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70202" y="5529302"/>
            <a:ext cx="8472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Controller Manager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303314" y="5585111"/>
            <a:ext cx="814144" cy="51708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>
            <a:endCxn id="66" idx="1"/>
          </p:cNvCxnSpPr>
          <p:nvPr/>
        </p:nvCxnSpPr>
        <p:spPr>
          <a:xfrm>
            <a:off x="929455" y="5219518"/>
            <a:ext cx="1374445" cy="29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03810" y="4704828"/>
            <a:ext cx="129809" cy="25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374001" y="5361225"/>
            <a:ext cx="266323" cy="213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itle 1"/>
          <p:cNvSpPr txBox="1">
            <a:spLocks/>
          </p:cNvSpPr>
          <p:nvPr/>
        </p:nvSpPr>
        <p:spPr>
          <a:xfrm>
            <a:off x="117617" y="4388636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kubectl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73" name="Title 1"/>
          <p:cNvSpPr txBox="1">
            <a:spLocks/>
          </p:cNvSpPr>
          <p:nvPr/>
        </p:nvSpPr>
        <p:spPr>
          <a:xfrm>
            <a:off x="192537" y="5389946"/>
            <a:ext cx="621713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smtClean="0">
                <a:solidFill>
                  <a:srgbClr val="0070C0"/>
                </a:solidFill>
              </a:rPr>
              <a:t>UI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240" y="5236056"/>
            <a:ext cx="118324" cy="118324"/>
          </a:xfrm>
          <a:prstGeom prst="rect">
            <a:avLst/>
          </a:prstGeom>
        </p:spPr>
      </p:pic>
      <p:sp>
        <p:nvSpPr>
          <p:cNvPr id="75" name="Rounded Rectangle 74"/>
          <p:cNvSpPr/>
          <p:nvPr/>
        </p:nvSpPr>
        <p:spPr>
          <a:xfrm>
            <a:off x="3894773" y="4381791"/>
            <a:ext cx="3009661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3994739" y="5097270"/>
            <a:ext cx="2717191" cy="1129798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Elbow Connector 76"/>
          <p:cNvCxnSpPr>
            <a:stCxn id="66" idx="3"/>
          </p:cNvCxnSpPr>
          <p:nvPr/>
        </p:nvCxnSpPr>
        <p:spPr>
          <a:xfrm flipV="1">
            <a:off x="3097563" y="4691575"/>
            <a:ext cx="829730" cy="527972"/>
          </a:xfrm>
          <a:prstGeom prst="bentConnector3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4000173" y="4451536"/>
            <a:ext cx="1120253" cy="417360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rgbClr val="0000FF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Kubelet</a:t>
            </a:r>
            <a:endParaRPr lang="en-US" dirty="0">
              <a:ln>
                <a:solidFill>
                  <a:srgbClr val="0000FF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105989" y="4488146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Kubelet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194635" y="4462953"/>
            <a:ext cx="1355902" cy="405943"/>
          </a:xfrm>
          <a:prstGeom prst="roundRect">
            <a:avLst/>
          </a:prstGeom>
          <a:solidFill>
            <a:srgbClr val="0000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>
                  <a:solidFill>
                    <a:srgbClr val="0000FF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Kubelet</a:t>
            </a:r>
            <a:endParaRPr lang="en-US" dirty="0">
              <a:ln>
                <a:solidFill>
                  <a:srgbClr val="0000FF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300451" y="4499564"/>
            <a:ext cx="125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Kube</a:t>
            </a:r>
            <a:r>
              <a:rPr lang="en-US" dirty="0">
                <a:solidFill>
                  <a:schemeClr val="accent2"/>
                </a:solidFill>
              </a:rPr>
              <a:t>-proxy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6028775" y="3624703"/>
            <a:ext cx="945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Internet</a:t>
            </a:r>
            <a:endParaRPr lang="en-US" dirty="0"/>
          </a:p>
        </p:txBody>
      </p:sp>
      <p:cxnSp>
        <p:nvCxnSpPr>
          <p:cNvPr id="83" name="Straight Arrow Connector 82"/>
          <p:cNvCxnSpPr>
            <a:endCxn id="81" idx="0"/>
          </p:cNvCxnSpPr>
          <p:nvPr/>
        </p:nvCxnSpPr>
        <p:spPr>
          <a:xfrm flipH="1">
            <a:off x="5925494" y="3981577"/>
            <a:ext cx="580243" cy="517987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4125333" y="5179459"/>
            <a:ext cx="611509" cy="553062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4688942" y="5544362"/>
            <a:ext cx="611509" cy="552492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5821411" y="5179459"/>
            <a:ext cx="611509" cy="553062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5155235" y="5191430"/>
            <a:ext cx="611509" cy="504746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187194" y="5597699"/>
            <a:ext cx="54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Pod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6267344" y="5525669"/>
            <a:ext cx="182889" cy="154186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301925" y="5329359"/>
            <a:ext cx="187471" cy="196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916668" y="5712609"/>
            <a:ext cx="187471" cy="1963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234049" y="5345648"/>
            <a:ext cx="187471" cy="1963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008490" y="5302435"/>
            <a:ext cx="187471" cy="1963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462980" y="5658078"/>
            <a:ext cx="611509" cy="553062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666234" y="5834705"/>
            <a:ext cx="187471" cy="1963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489503" y="5355649"/>
            <a:ext cx="187471" cy="1963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/>
          <p:cNvCxnSpPr/>
          <p:nvPr/>
        </p:nvCxnSpPr>
        <p:spPr>
          <a:xfrm flipH="1" flipV="1">
            <a:off x="5858141" y="6015517"/>
            <a:ext cx="182889" cy="154186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5729094" y="6063121"/>
            <a:ext cx="110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Container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4096" name="Rectangle 4095"/>
          <p:cNvSpPr/>
          <p:nvPr/>
        </p:nvSpPr>
        <p:spPr>
          <a:xfrm>
            <a:off x="7033481" y="4871801"/>
            <a:ext cx="49356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• Setting up a single Node K8s cluster on Docker Desktop </a:t>
            </a:r>
            <a:r>
              <a:rPr lang="en-US" sz="1400" dirty="0" smtClean="0"/>
              <a:t>for Windows</a:t>
            </a:r>
            <a:endParaRPr lang="en-US" sz="1400" dirty="0"/>
          </a:p>
          <a:p>
            <a:pPr algn="just"/>
            <a:r>
              <a:rPr lang="en-US" sz="1400" dirty="0"/>
              <a:t>• Setting up 5 Node Kubernetes Cluster on PWK</a:t>
            </a:r>
          </a:p>
          <a:p>
            <a:pPr algn="just"/>
            <a:r>
              <a:rPr lang="en-US" sz="1400" dirty="0"/>
              <a:t>• Setting up 3 Nodes K8s Cluster on Bare Metal or VM</a:t>
            </a:r>
          </a:p>
        </p:txBody>
      </p:sp>
      <p:sp>
        <p:nvSpPr>
          <p:cNvPr id="90" name="Rectangle 89"/>
          <p:cNvSpPr/>
          <p:nvPr/>
        </p:nvSpPr>
        <p:spPr>
          <a:xfrm>
            <a:off x="0" y="0"/>
            <a:ext cx="1232033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0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0879" y="3003703"/>
            <a:ext cx="6871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Let’s </a:t>
            </a:r>
            <a:r>
              <a:rPr lang="en-US" sz="4400" dirty="0" smtClean="0">
                <a:solidFill>
                  <a:srgbClr val="FFC000"/>
                </a:solidFill>
              </a:rPr>
              <a:t>Deep Drive into Pods…..</a:t>
            </a:r>
            <a:endParaRPr lang="en-US" sz="4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9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 Concepts: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Pod?</a:t>
            </a:r>
          </a:p>
          <a:p>
            <a:r>
              <a:rPr lang="en-US" dirty="0" smtClean="0"/>
              <a:t>Pod </a:t>
            </a:r>
            <a:r>
              <a:rPr lang="en-US" dirty="0"/>
              <a:t>Deployment</a:t>
            </a:r>
          </a:p>
          <a:p>
            <a:r>
              <a:rPr lang="en-US" dirty="0" smtClean="0"/>
              <a:t>Multi-Container</a:t>
            </a:r>
            <a:endParaRPr lang="en-US" dirty="0"/>
          </a:p>
          <a:p>
            <a:r>
              <a:rPr lang="en-US" dirty="0" smtClean="0"/>
              <a:t>Pod </a:t>
            </a:r>
            <a:r>
              <a:rPr lang="en-US" dirty="0"/>
              <a:t>Networking</a:t>
            </a:r>
          </a:p>
          <a:p>
            <a:r>
              <a:rPr lang="en-US" dirty="0" smtClean="0"/>
              <a:t>Inter-Pod </a:t>
            </a:r>
            <a:r>
              <a:rPr lang="en-US" dirty="0"/>
              <a:t>&amp; Intra-Pod Networking</a:t>
            </a:r>
          </a:p>
          <a:p>
            <a:r>
              <a:rPr lang="en-US" dirty="0" smtClean="0"/>
              <a:t>Pod </a:t>
            </a:r>
            <a:r>
              <a:rPr lang="en-US" dirty="0"/>
              <a:t>Lifecycle</a:t>
            </a:r>
          </a:p>
          <a:p>
            <a:r>
              <a:rPr lang="en-US" dirty="0" smtClean="0"/>
              <a:t>Pod </a:t>
            </a:r>
            <a:r>
              <a:rPr lang="en-US" dirty="0"/>
              <a:t>Manifest File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32033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614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dirty="0">
                <a:hlinkClick r:id="rId3"/>
              </a:rPr>
              <a:t>Lab #1: Installing GIT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4"/>
              </a:rPr>
              <a:t>Lab #2: ADD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5"/>
              </a:rPr>
              <a:t>Lab #3: COPY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6"/>
              </a:rPr>
              <a:t>Lab #4: CMD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7"/>
              </a:rPr>
              <a:t>Lab #5: ENTRYPOINT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8"/>
              </a:rPr>
              <a:t>Lab #6: WORKDIR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9"/>
              </a:rPr>
              <a:t>Lab #7: RUN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10"/>
              </a:rPr>
              <a:t>Lab #8: ARG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9"/>
              </a:rPr>
              <a:t>Lab #9: EXPOSE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11"/>
              </a:rPr>
              <a:t>Lab #10: VOLUME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12"/>
              </a:rPr>
              <a:t>Lab #11: EXPOSE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13"/>
              </a:rPr>
              <a:t>Lab #12: LABEL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14"/>
              </a:rPr>
              <a:t>Lab #13: ONBUILD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15"/>
              </a:rPr>
              <a:t>Lab #14: HEALTHCHECK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16"/>
              </a:rPr>
              <a:t>Lab #15: SHELL instruction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17"/>
              </a:rPr>
              <a:t>Lab #16: </a:t>
            </a:r>
            <a:r>
              <a:rPr lang="en-US" dirty="0" err="1">
                <a:hlinkClick r:id="rId17"/>
              </a:rPr>
              <a:t>Entrypoint</a:t>
            </a:r>
            <a:r>
              <a:rPr lang="en-US" dirty="0">
                <a:hlinkClick r:id="rId17"/>
              </a:rPr>
              <a:t> Vs RUN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18"/>
              </a:rPr>
              <a:t>Lab #17: USER instruction</a:t>
            </a:r>
            <a:endParaRPr lang="en-US" dirty="0"/>
          </a:p>
          <a:p>
            <a:r>
              <a:rPr lang="en-US" dirty="0">
                <a:hlinkClick r:id="rId19"/>
              </a:rPr>
              <a:t>Writing </a:t>
            </a:r>
            <a:r>
              <a:rPr lang="en-US" dirty="0" err="1">
                <a:hlinkClick r:id="rId19"/>
              </a:rPr>
              <a:t>Dockerfile</a:t>
            </a:r>
            <a:r>
              <a:rPr lang="en-US" dirty="0">
                <a:hlinkClick r:id="rId19"/>
              </a:rPr>
              <a:t> with Hello Python Script Added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Let’s proceed:</a:t>
            </a:r>
          </a:p>
          <a:p>
            <a:r>
              <a:rPr lang="en-US" dirty="0">
                <a:hlinkClick r:id="rId3"/>
              </a:rPr>
              <a:t>Lab #1: Create an image with GIT installed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299410"/>
            <a:ext cx="12320337" cy="5558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99E535-EDD8-44E3-98DC-07DF9ECB62E5}"/>
              </a:ext>
            </a:extLst>
          </p:cNvPr>
          <p:cNvSpPr txBox="1">
            <a:spLocks/>
          </p:cNvSpPr>
          <p:nvPr/>
        </p:nvSpPr>
        <p:spPr>
          <a:xfrm>
            <a:off x="597748" y="3093606"/>
            <a:ext cx="6248442" cy="50852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/>
              <a:t>Thank you.</a:t>
            </a:r>
          </a:p>
          <a:p>
            <a:endParaRPr lang="en-US" sz="4000" dirty="0"/>
          </a:p>
          <a:p>
            <a:r>
              <a:rPr lang="en-US" sz="3672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540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5928"/>
            <a:ext cx="10515600" cy="1343958"/>
          </a:xfrm>
          <a:prstGeom prst="rect">
            <a:avLst/>
          </a:prstGeom>
        </p:spPr>
        <p:txBody>
          <a:bodyPr vert="horz" wrap="square" lIns="0" tIns="144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140"/>
              </a:spcBef>
            </a:pPr>
            <a:r>
              <a:rPr dirty="0">
                <a:solidFill>
                  <a:srgbClr val="0070C0"/>
                </a:solidFill>
              </a:rPr>
              <a:t>Ship</a:t>
            </a:r>
            <a:r>
              <a:rPr spc="-13" dirty="0">
                <a:solidFill>
                  <a:srgbClr val="0070C0"/>
                </a:solidFill>
              </a:rPr>
              <a:t> Cranes</a:t>
            </a:r>
          </a:p>
          <a:p>
            <a:pPr marL="16933">
              <a:lnSpc>
                <a:spcPct val="100000"/>
              </a:lnSpc>
              <a:spcBef>
                <a:spcPts val="720"/>
              </a:spcBef>
            </a:pPr>
            <a:r>
              <a:rPr sz="2800" dirty="0">
                <a:solidFill>
                  <a:srgbClr val="595959"/>
                </a:solidFill>
              </a:rPr>
              <a:t>Identifies</a:t>
            </a:r>
            <a:r>
              <a:rPr sz="2800" spc="-2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the</a:t>
            </a:r>
            <a:r>
              <a:rPr sz="2800" spc="-2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placement</a:t>
            </a:r>
            <a:r>
              <a:rPr sz="2800" spc="-2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of</a:t>
            </a:r>
            <a:r>
              <a:rPr sz="2800" spc="-20" dirty="0">
                <a:solidFill>
                  <a:srgbClr val="595959"/>
                </a:solidFill>
              </a:rPr>
              <a:t> </a:t>
            </a:r>
            <a:r>
              <a:rPr sz="2800" spc="-13" dirty="0">
                <a:solidFill>
                  <a:srgbClr val="595959"/>
                </a:solidFill>
              </a:rPr>
              <a:t>containers</a:t>
            </a:r>
            <a:endParaRPr sz="2800" dirty="0"/>
          </a:p>
        </p:txBody>
      </p:sp>
      <p:pic>
        <p:nvPicPr>
          <p:cNvPr id="7172" name="Picture 4" descr="Container ships GIFs on GIPHY - Be Animate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0250"/>
            <a:ext cx="59245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y Mistake / Harbour Crane by Guillaume Kurkdjian on Dribbb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306365"/>
            <a:ext cx="2232025" cy="16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9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5928"/>
            <a:ext cx="10515600" cy="1343958"/>
          </a:xfrm>
          <a:prstGeom prst="rect">
            <a:avLst/>
          </a:prstGeom>
        </p:spPr>
        <p:txBody>
          <a:bodyPr vert="horz" wrap="square" lIns="0" tIns="144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140"/>
              </a:spcBef>
            </a:pPr>
            <a:r>
              <a:rPr dirty="0">
                <a:solidFill>
                  <a:srgbClr val="0070C0"/>
                </a:solidFill>
              </a:rPr>
              <a:t>Ship</a:t>
            </a:r>
            <a:r>
              <a:rPr spc="-13" dirty="0">
                <a:solidFill>
                  <a:srgbClr val="0070C0"/>
                </a:solidFill>
              </a:rPr>
              <a:t> Cranes</a:t>
            </a:r>
          </a:p>
          <a:p>
            <a:pPr marL="16933">
              <a:lnSpc>
                <a:spcPct val="100000"/>
              </a:lnSpc>
              <a:spcBef>
                <a:spcPts val="720"/>
              </a:spcBef>
            </a:pPr>
            <a:r>
              <a:rPr sz="2800" dirty="0">
                <a:solidFill>
                  <a:srgbClr val="595959"/>
                </a:solidFill>
              </a:rPr>
              <a:t>Identifies</a:t>
            </a:r>
            <a:r>
              <a:rPr sz="2800" spc="-20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the</a:t>
            </a:r>
            <a:r>
              <a:rPr sz="2800" spc="-20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right</a:t>
            </a:r>
            <a:r>
              <a:rPr sz="2800" spc="-1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node</a:t>
            </a:r>
            <a:r>
              <a:rPr sz="2800" spc="-20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to</a:t>
            </a:r>
            <a:r>
              <a:rPr sz="2800" spc="-1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place</a:t>
            </a:r>
            <a:r>
              <a:rPr sz="2800" spc="-20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a</a:t>
            </a:r>
            <a:r>
              <a:rPr sz="2800" spc="-1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containers</a:t>
            </a:r>
            <a:r>
              <a:rPr sz="2800" spc="-20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~</a:t>
            </a:r>
            <a:r>
              <a:rPr sz="2800" spc="2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00B050"/>
                </a:solidFill>
              </a:rPr>
              <a:t>Kube-</a:t>
            </a:r>
            <a:r>
              <a:rPr sz="2800" spc="-13" dirty="0">
                <a:solidFill>
                  <a:srgbClr val="00B050"/>
                </a:solidFill>
              </a:rPr>
              <a:t>Scheduler</a:t>
            </a:r>
            <a:endParaRPr sz="2800" dirty="0"/>
          </a:p>
        </p:txBody>
      </p:sp>
      <p:pic>
        <p:nvPicPr>
          <p:cNvPr id="8194" name="Picture 2" descr="Container ships GIFs on GIPHY - Be Animate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900"/>
            <a:ext cx="59245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y Mistake / Harbour Crane by Guillaume Kurkdjian on Dribbb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3306365"/>
            <a:ext cx="2232025" cy="167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61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28151" y="1567543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4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7040025" y="5844302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28151" y="2670628"/>
            <a:ext cx="2235200" cy="1838960"/>
          </a:xfrm>
          <a:custGeom>
            <a:avLst/>
            <a:gdLst/>
            <a:ahLst/>
            <a:cxnLst/>
            <a:rect l="l" t="t" r="r" b="b"/>
            <a:pathLst>
              <a:path w="1676400" h="1379220">
                <a:moveTo>
                  <a:pt x="0" y="229814"/>
                </a:moveTo>
                <a:lnTo>
                  <a:pt x="4669" y="183498"/>
                </a:lnTo>
                <a:lnTo>
                  <a:pt x="18059" y="140360"/>
                </a:lnTo>
                <a:lnTo>
                  <a:pt x="39248" y="101322"/>
                </a:lnTo>
                <a:lnTo>
                  <a:pt x="67311" y="67310"/>
                </a:lnTo>
                <a:lnTo>
                  <a:pt x="101322" y="39248"/>
                </a:lnTo>
                <a:lnTo>
                  <a:pt x="140360" y="18059"/>
                </a:lnTo>
                <a:lnTo>
                  <a:pt x="183498" y="4669"/>
                </a:lnTo>
                <a:lnTo>
                  <a:pt x="229813" y="0"/>
                </a:lnTo>
                <a:lnTo>
                  <a:pt x="1446585" y="0"/>
                </a:lnTo>
                <a:lnTo>
                  <a:pt x="1491630" y="4456"/>
                </a:lnTo>
                <a:lnTo>
                  <a:pt x="1534532" y="17493"/>
                </a:lnTo>
                <a:lnTo>
                  <a:pt x="1574087" y="38611"/>
                </a:lnTo>
                <a:lnTo>
                  <a:pt x="1609088" y="67310"/>
                </a:lnTo>
                <a:lnTo>
                  <a:pt x="1637788" y="102313"/>
                </a:lnTo>
                <a:lnTo>
                  <a:pt x="1658906" y="141868"/>
                </a:lnTo>
                <a:lnTo>
                  <a:pt x="1671943" y="184770"/>
                </a:lnTo>
                <a:lnTo>
                  <a:pt x="1676399" y="229814"/>
                </a:lnTo>
                <a:lnTo>
                  <a:pt x="1676399" y="1149042"/>
                </a:lnTo>
                <a:lnTo>
                  <a:pt x="1671730" y="1195358"/>
                </a:lnTo>
                <a:lnTo>
                  <a:pt x="1658340" y="1238496"/>
                </a:lnTo>
                <a:lnTo>
                  <a:pt x="1637151" y="1277534"/>
                </a:lnTo>
                <a:lnTo>
                  <a:pt x="1609088" y="1311546"/>
                </a:lnTo>
                <a:lnTo>
                  <a:pt x="1575077" y="1339608"/>
                </a:lnTo>
                <a:lnTo>
                  <a:pt x="1536039" y="1360797"/>
                </a:lnTo>
                <a:lnTo>
                  <a:pt x="1492901" y="1374188"/>
                </a:lnTo>
                <a:lnTo>
                  <a:pt x="1446585" y="1378856"/>
                </a:lnTo>
                <a:lnTo>
                  <a:pt x="229813" y="1378856"/>
                </a:lnTo>
                <a:lnTo>
                  <a:pt x="183498" y="1374188"/>
                </a:lnTo>
                <a:lnTo>
                  <a:pt x="140360" y="1360797"/>
                </a:lnTo>
                <a:lnTo>
                  <a:pt x="101322" y="1339608"/>
                </a:lnTo>
                <a:lnTo>
                  <a:pt x="67311" y="1311546"/>
                </a:lnTo>
                <a:lnTo>
                  <a:pt x="39248" y="1277534"/>
                </a:lnTo>
                <a:lnTo>
                  <a:pt x="18059" y="1238496"/>
                </a:lnTo>
                <a:lnTo>
                  <a:pt x="4669" y="1195358"/>
                </a:lnTo>
                <a:lnTo>
                  <a:pt x="0" y="1149042"/>
                </a:lnTo>
                <a:lnTo>
                  <a:pt x="0" y="229814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928151" y="4741335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3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12" name="object 12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52913" y="1483432"/>
              <a:ext cx="1030605" cy="403860"/>
            </a:xfrm>
            <a:custGeom>
              <a:avLst/>
              <a:gdLst/>
              <a:ahLst/>
              <a:cxnLst/>
              <a:rect l="l" t="t" r="r" b="b"/>
              <a:pathLst>
                <a:path w="1030604" h="403860">
                  <a:moveTo>
                    <a:pt x="963276" y="403422"/>
                  </a:moveTo>
                  <a:lnTo>
                    <a:pt x="67238" y="403422"/>
                  </a:lnTo>
                  <a:lnTo>
                    <a:pt x="41066" y="398139"/>
                  </a:lnTo>
                  <a:lnTo>
                    <a:pt x="19693" y="383729"/>
                  </a:lnTo>
                  <a:lnTo>
                    <a:pt x="5283" y="362356"/>
                  </a:lnTo>
                  <a:lnTo>
                    <a:pt x="0" y="336184"/>
                  </a:lnTo>
                  <a:lnTo>
                    <a:pt x="0" y="67238"/>
                  </a:lnTo>
                  <a:lnTo>
                    <a:pt x="5194" y="41507"/>
                  </a:lnTo>
                  <a:lnTo>
                    <a:pt x="5283" y="41066"/>
                  </a:lnTo>
                  <a:lnTo>
                    <a:pt x="19693" y="19693"/>
                  </a:lnTo>
                  <a:lnTo>
                    <a:pt x="41066" y="5283"/>
                  </a:lnTo>
                  <a:lnTo>
                    <a:pt x="67238" y="0"/>
                  </a:lnTo>
                  <a:lnTo>
                    <a:pt x="963276" y="0"/>
                  </a:lnTo>
                  <a:lnTo>
                    <a:pt x="1000580" y="11296"/>
                  </a:lnTo>
                  <a:lnTo>
                    <a:pt x="1025396" y="41507"/>
                  </a:lnTo>
                  <a:lnTo>
                    <a:pt x="1030514" y="67238"/>
                  </a:lnTo>
                  <a:lnTo>
                    <a:pt x="1030514" y="336184"/>
                  </a:lnTo>
                  <a:lnTo>
                    <a:pt x="1025231" y="362356"/>
                  </a:lnTo>
                  <a:lnTo>
                    <a:pt x="1010821" y="383729"/>
                  </a:lnTo>
                  <a:lnTo>
                    <a:pt x="989448" y="398139"/>
                  </a:lnTo>
                  <a:lnTo>
                    <a:pt x="963276" y="403422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452913" y="1483432"/>
              <a:ext cx="1030605" cy="403860"/>
            </a:xfrm>
            <a:custGeom>
              <a:avLst/>
              <a:gdLst/>
              <a:ahLst/>
              <a:cxnLst/>
              <a:rect l="l" t="t" r="r" b="b"/>
              <a:pathLst>
                <a:path w="1030604" h="403860">
                  <a:moveTo>
                    <a:pt x="0" y="67238"/>
                  </a:moveTo>
                  <a:lnTo>
                    <a:pt x="5283" y="41066"/>
                  </a:lnTo>
                  <a:lnTo>
                    <a:pt x="19693" y="19693"/>
                  </a:lnTo>
                  <a:lnTo>
                    <a:pt x="41066" y="5283"/>
                  </a:lnTo>
                  <a:lnTo>
                    <a:pt x="67238" y="0"/>
                  </a:lnTo>
                  <a:lnTo>
                    <a:pt x="963276" y="0"/>
                  </a:lnTo>
                  <a:lnTo>
                    <a:pt x="1000580" y="11296"/>
                  </a:lnTo>
                  <a:lnTo>
                    <a:pt x="1025396" y="41507"/>
                  </a:lnTo>
                  <a:lnTo>
                    <a:pt x="1030514" y="67238"/>
                  </a:lnTo>
                  <a:lnTo>
                    <a:pt x="1030514" y="336184"/>
                  </a:lnTo>
                  <a:lnTo>
                    <a:pt x="1025231" y="362356"/>
                  </a:lnTo>
                  <a:lnTo>
                    <a:pt x="1010821" y="383729"/>
                  </a:lnTo>
                  <a:lnTo>
                    <a:pt x="989448" y="398139"/>
                  </a:lnTo>
                  <a:lnTo>
                    <a:pt x="963276" y="403422"/>
                  </a:lnTo>
                  <a:lnTo>
                    <a:pt x="67238" y="403422"/>
                  </a:lnTo>
                  <a:lnTo>
                    <a:pt x="41066" y="398139"/>
                  </a:lnTo>
                  <a:lnTo>
                    <a:pt x="19693" y="383729"/>
                  </a:lnTo>
                  <a:lnTo>
                    <a:pt x="5283" y="362356"/>
                  </a:lnTo>
                  <a:lnTo>
                    <a:pt x="0" y="336184"/>
                  </a:lnTo>
                  <a:lnTo>
                    <a:pt x="0" y="67238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26132" y="5744919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 dirty="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07180" y="2080743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 dirty="0">
              <a:latin typeface="Arial MT"/>
              <a:cs typeface="Arial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3784745" y="5568034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040025" y="5612555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1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716058"/>
            <a:ext cx="14020800" cy="1308970"/>
          </a:xfrm>
          <a:prstGeom prst="rect">
            <a:avLst/>
          </a:prstGeom>
        </p:spPr>
        <p:txBody>
          <a:bodyPr vert="horz" wrap="square" lIns="0" tIns="23960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887"/>
              </a:spcBef>
            </a:pPr>
            <a:r>
              <a:rPr dirty="0">
                <a:solidFill>
                  <a:srgbClr val="C00000"/>
                </a:solidFill>
              </a:rPr>
              <a:t>Cargo</a:t>
            </a:r>
            <a:r>
              <a:rPr spc="-20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Ship</a:t>
            </a:r>
            <a:r>
              <a:rPr spc="-13" dirty="0">
                <a:solidFill>
                  <a:srgbClr val="C00000"/>
                </a:solidFill>
              </a:rPr>
              <a:t> Profiles</a:t>
            </a:r>
          </a:p>
          <a:p>
            <a:pPr marL="16933">
              <a:lnSpc>
                <a:spcPct val="100000"/>
              </a:lnSpc>
              <a:spcBef>
                <a:spcPts val="847"/>
              </a:spcBef>
            </a:pPr>
            <a:r>
              <a:rPr sz="1867" spc="-13" dirty="0">
                <a:solidFill>
                  <a:srgbClr val="595959"/>
                </a:solidFill>
              </a:rPr>
              <a:t>HA</a:t>
            </a:r>
            <a:r>
              <a:rPr sz="1867" spc="-120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database</a:t>
            </a:r>
            <a:r>
              <a:rPr sz="1867" spc="-27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~</a:t>
            </a:r>
            <a:r>
              <a:rPr sz="1867" spc="-20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Which</a:t>
            </a:r>
            <a:r>
              <a:rPr sz="1867" spc="-27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containers</a:t>
            </a:r>
            <a:r>
              <a:rPr sz="1867" spc="-20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on</a:t>
            </a:r>
            <a:r>
              <a:rPr sz="1867" spc="-20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which</a:t>
            </a:r>
            <a:r>
              <a:rPr sz="1867" spc="-27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ships?</a:t>
            </a:r>
            <a:r>
              <a:rPr sz="1867" spc="-20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When</a:t>
            </a:r>
            <a:r>
              <a:rPr sz="1867" spc="-27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was</a:t>
            </a:r>
            <a:r>
              <a:rPr sz="1867" spc="-20" dirty="0">
                <a:solidFill>
                  <a:srgbClr val="595959"/>
                </a:solidFill>
              </a:rPr>
              <a:t> </a:t>
            </a:r>
            <a:r>
              <a:rPr sz="1867" dirty="0">
                <a:solidFill>
                  <a:srgbClr val="595959"/>
                </a:solidFill>
              </a:rPr>
              <a:t>it</a:t>
            </a:r>
            <a:r>
              <a:rPr sz="1867" spc="-20" dirty="0">
                <a:solidFill>
                  <a:srgbClr val="595959"/>
                </a:solidFill>
              </a:rPr>
              <a:t> </a:t>
            </a:r>
            <a:r>
              <a:rPr sz="1867" spc="-13" dirty="0">
                <a:solidFill>
                  <a:srgbClr val="595959"/>
                </a:solidFill>
              </a:rPr>
              <a:t>loaded?</a:t>
            </a:r>
            <a:endParaRPr sz="18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42" y="2593663"/>
            <a:ext cx="5216358" cy="3273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630330"/>
            <a:ext cx="5049218" cy="32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713556"/>
            <a:ext cx="14020800" cy="1313972"/>
          </a:xfrm>
          <a:prstGeom prst="rect">
            <a:avLst/>
          </a:prstGeom>
        </p:spPr>
        <p:txBody>
          <a:bodyPr vert="horz" wrap="square" lIns="0" tIns="20404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607"/>
              </a:spcBef>
            </a:pPr>
            <a:r>
              <a:rPr dirty="0"/>
              <a:t>Cargo</a:t>
            </a:r>
            <a:r>
              <a:rPr spc="-20" dirty="0"/>
              <a:t> </a:t>
            </a:r>
            <a:r>
              <a:rPr dirty="0"/>
              <a:t>Ship</a:t>
            </a:r>
            <a:r>
              <a:rPr spc="-13" dirty="0"/>
              <a:t> Profiles</a:t>
            </a:r>
          </a:p>
          <a:p>
            <a:pPr marL="16933">
              <a:lnSpc>
                <a:spcPct val="100000"/>
              </a:lnSpc>
              <a:spcBef>
                <a:spcPts val="813"/>
              </a:spcBef>
            </a:pPr>
            <a:r>
              <a:rPr sz="2133" dirty="0">
                <a:solidFill>
                  <a:srgbClr val="595959"/>
                </a:solidFill>
              </a:rPr>
              <a:t>HA</a:t>
            </a:r>
            <a:r>
              <a:rPr sz="2133" spc="-14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database</a:t>
            </a:r>
            <a:r>
              <a:rPr sz="2133" spc="-20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~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Which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containers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on</a:t>
            </a:r>
            <a:r>
              <a:rPr sz="2133" spc="-20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which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ships?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When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was</a:t>
            </a:r>
            <a:r>
              <a:rPr sz="2133" spc="-20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it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loaded?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~ </a:t>
            </a:r>
            <a:r>
              <a:rPr sz="2133" dirty="0">
                <a:solidFill>
                  <a:srgbClr val="FF0000"/>
                </a:solidFill>
              </a:rPr>
              <a:t>The</a:t>
            </a:r>
            <a:r>
              <a:rPr sz="2133" spc="-20" dirty="0">
                <a:solidFill>
                  <a:srgbClr val="FF0000"/>
                </a:solidFill>
              </a:rPr>
              <a:t> </a:t>
            </a:r>
            <a:r>
              <a:rPr sz="2133" dirty="0">
                <a:solidFill>
                  <a:srgbClr val="FF0000"/>
                </a:solidFill>
              </a:rPr>
              <a:t>ETCD</a:t>
            </a:r>
            <a:r>
              <a:rPr sz="2133" spc="-27" dirty="0">
                <a:solidFill>
                  <a:srgbClr val="FF0000"/>
                </a:solidFill>
              </a:rPr>
              <a:t> </a:t>
            </a:r>
            <a:r>
              <a:rPr sz="2133" spc="-13" dirty="0">
                <a:solidFill>
                  <a:srgbClr val="FF0000"/>
                </a:solidFill>
              </a:rPr>
              <a:t>Cluster</a:t>
            </a:r>
            <a:endParaRPr sz="2133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831852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spc="-33" dirty="0"/>
              <a:pPr marL="50799">
                <a:spcBef>
                  <a:spcPts val="7"/>
                </a:spcBef>
              </a:pPr>
              <a:t>15</a:t>
            </a:fld>
            <a:endParaRPr spc="-33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42" y="2593663"/>
            <a:ext cx="5216358" cy="3273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630330"/>
            <a:ext cx="5049218" cy="32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7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28151" y="1567543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4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928151" y="2670628"/>
            <a:ext cx="2235200" cy="1838960"/>
          </a:xfrm>
          <a:custGeom>
            <a:avLst/>
            <a:gdLst/>
            <a:ahLst/>
            <a:cxnLst/>
            <a:rect l="l" t="t" r="r" b="b"/>
            <a:pathLst>
              <a:path w="1676400" h="1379220">
                <a:moveTo>
                  <a:pt x="0" y="229814"/>
                </a:moveTo>
                <a:lnTo>
                  <a:pt x="4669" y="183498"/>
                </a:lnTo>
                <a:lnTo>
                  <a:pt x="18059" y="140360"/>
                </a:lnTo>
                <a:lnTo>
                  <a:pt x="39248" y="101322"/>
                </a:lnTo>
                <a:lnTo>
                  <a:pt x="67311" y="67310"/>
                </a:lnTo>
                <a:lnTo>
                  <a:pt x="101322" y="39248"/>
                </a:lnTo>
                <a:lnTo>
                  <a:pt x="140360" y="18059"/>
                </a:lnTo>
                <a:lnTo>
                  <a:pt x="183498" y="4669"/>
                </a:lnTo>
                <a:lnTo>
                  <a:pt x="229813" y="0"/>
                </a:lnTo>
                <a:lnTo>
                  <a:pt x="1446585" y="0"/>
                </a:lnTo>
                <a:lnTo>
                  <a:pt x="1491630" y="4456"/>
                </a:lnTo>
                <a:lnTo>
                  <a:pt x="1534532" y="17493"/>
                </a:lnTo>
                <a:lnTo>
                  <a:pt x="1574087" y="38611"/>
                </a:lnTo>
                <a:lnTo>
                  <a:pt x="1609088" y="67310"/>
                </a:lnTo>
                <a:lnTo>
                  <a:pt x="1637788" y="102313"/>
                </a:lnTo>
                <a:lnTo>
                  <a:pt x="1658906" y="141868"/>
                </a:lnTo>
                <a:lnTo>
                  <a:pt x="1671943" y="184770"/>
                </a:lnTo>
                <a:lnTo>
                  <a:pt x="1676399" y="229814"/>
                </a:lnTo>
                <a:lnTo>
                  <a:pt x="1676399" y="1149042"/>
                </a:lnTo>
                <a:lnTo>
                  <a:pt x="1671730" y="1195358"/>
                </a:lnTo>
                <a:lnTo>
                  <a:pt x="1658340" y="1238496"/>
                </a:lnTo>
                <a:lnTo>
                  <a:pt x="1637151" y="1277534"/>
                </a:lnTo>
                <a:lnTo>
                  <a:pt x="1609088" y="1311546"/>
                </a:lnTo>
                <a:lnTo>
                  <a:pt x="1575077" y="1339608"/>
                </a:lnTo>
                <a:lnTo>
                  <a:pt x="1536039" y="1360797"/>
                </a:lnTo>
                <a:lnTo>
                  <a:pt x="1492901" y="1374188"/>
                </a:lnTo>
                <a:lnTo>
                  <a:pt x="1446585" y="1378856"/>
                </a:lnTo>
                <a:lnTo>
                  <a:pt x="229813" y="1378856"/>
                </a:lnTo>
                <a:lnTo>
                  <a:pt x="183498" y="1374188"/>
                </a:lnTo>
                <a:lnTo>
                  <a:pt x="140360" y="1360797"/>
                </a:lnTo>
                <a:lnTo>
                  <a:pt x="101322" y="1339608"/>
                </a:lnTo>
                <a:lnTo>
                  <a:pt x="67311" y="1311546"/>
                </a:lnTo>
                <a:lnTo>
                  <a:pt x="39248" y="1277534"/>
                </a:lnTo>
                <a:lnTo>
                  <a:pt x="18059" y="1238496"/>
                </a:lnTo>
                <a:lnTo>
                  <a:pt x="4669" y="1195358"/>
                </a:lnTo>
                <a:lnTo>
                  <a:pt x="0" y="1149042"/>
                </a:lnTo>
                <a:lnTo>
                  <a:pt x="0" y="229814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928151" y="4741335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3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12" name="object 12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49363" y="4140883"/>
            <a:ext cx="1347047" cy="696807"/>
            <a:chOff x="1387022" y="3105662"/>
            <a:chExt cx="1010285" cy="522605"/>
          </a:xfrm>
        </p:grpSpPr>
        <p:sp>
          <p:nvSpPr>
            <p:cNvPr id="23" name="object 23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912104" y="509300"/>
                  </a:move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83069" y="4322769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solidFill>
                  <a:srgbClr val="FFFFFF"/>
                </a:solidFill>
                <a:latin typeface="Arial MT"/>
                <a:cs typeface="Arial MT"/>
              </a:rPr>
              <a:t>ETCD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7040025" y="5844302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 dirty="0">
              <a:latin typeface="Arial MT"/>
              <a:cs typeface="Arial MT"/>
            </a:endParaRPr>
          </a:p>
        </p:txBody>
      </p:sp>
      <p:sp>
        <p:nvSpPr>
          <p:cNvPr id="29" name="object 20"/>
          <p:cNvSpPr txBox="1"/>
          <p:nvPr/>
        </p:nvSpPr>
        <p:spPr>
          <a:xfrm>
            <a:off x="3026132" y="5744919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 dirty="0">
              <a:latin typeface="Arial MT"/>
              <a:cs typeface="Arial M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784745" y="5568034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40025" y="5612555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7" y="292878"/>
            <a:ext cx="5602848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Offices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in</a:t>
            </a:r>
            <a:r>
              <a:rPr spc="27" dirty="0">
                <a:solidFill>
                  <a:srgbClr val="0070C0"/>
                </a:solidFill>
              </a:rPr>
              <a:t> </a:t>
            </a:r>
            <a:r>
              <a:rPr spc="-27" dirty="0">
                <a:solidFill>
                  <a:srgbClr val="0070C0"/>
                </a:solidFill>
              </a:rPr>
              <a:t>Dock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315" y="1664101"/>
            <a:ext cx="10201791" cy="45123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167" y="925390"/>
            <a:ext cx="11577320" cy="1276226"/>
          </a:xfrm>
          <a:prstGeom prst="rect">
            <a:avLst/>
          </a:prstGeom>
        </p:spPr>
        <p:txBody>
          <a:bodyPr vert="horz" wrap="square" lIns="0" tIns="110913" rIns="0" bIns="0" rtlCol="0">
            <a:spAutoFit/>
          </a:bodyPr>
          <a:lstStyle/>
          <a:p>
            <a:pPr marL="397077" indent="-335272">
              <a:spcBef>
                <a:spcPts val="873"/>
              </a:spcBef>
              <a:buChar char="-"/>
              <a:tabLst>
                <a:tab pos="397077" algn="l"/>
              </a:tabLst>
            </a:pP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Operation</a:t>
            </a:r>
            <a:r>
              <a:rPr sz="2133" spc="-9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53" dirty="0">
                <a:solidFill>
                  <a:srgbClr val="595959"/>
                </a:solidFill>
                <a:latin typeface="Arial MT"/>
                <a:cs typeface="Arial MT"/>
              </a:rPr>
              <a:t>Team</a:t>
            </a:r>
            <a:r>
              <a:rPr sz="2133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Office</a:t>
            </a:r>
            <a:r>
              <a:rPr sz="2133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~</a:t>
            </a:r>
            <a:r>
              <a:rPr sz="2133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Ship</a:t>
            </a:r>
            <a:r>
              <a:rPr sz="2133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Handling,</a:t>
            </a:r>
            <a:r>
              <a:rPr sz="2133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Control</a:t>
            </a:r>
            <a:endParaRPr sz="2133">
              <a:latin typeface="Arial MT"/>
              <a:cs typeface="Arial MT"/>
            </a:endParaRPr>
          </a:p>
          <a:p>
            <a:pPr marL="397077" indent="-335272">
              <a:spcBef>
                <a:spcPts val="740"/>
              </a:spcBef>
              <a:buChar char="-"/>
              <a:tabLst>
                <a:tab pos="397077" algn="l"/>
              </a:tabLst>
            </a:pP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Cargo</a:t>
            </a:r>
            <a:r>
              <a:rPr sz="2133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53" dirty="0">
                <a:solidFill>
                  <a:srgbClr val="595959"/>
                </a:solidFill>
                <a:latin typeface="Arial MT"/>
                <a:cs typeface="Arial MT"/>
              </a:rPr>
              <a:t>Team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Office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~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verify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if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containers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are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damaged,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ensure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that</a:t>
            </a:r>
            <a:r>
              <a:rPr sz="2133" spc="5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new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containers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are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rebuilt</a:t>
            </a:r>
            <a:endParaRPr sz="2133">
              <a:latin typeface="Arial MT"/>
              <a:cs typeface="Arial MT"/>
            </a:endParaRPr>
          </a:p>
          <a:p>
            <a:pPr marL="407236" indent="-390304">
              <a:spcBef>
                <a:spcPts val="740"/>
              </a:spcBef>
              <a:buChar char="-"/>
              <a:tabLst>
                <a:tab pos="407236" algn="l"/>
              </a:tabLst>
            </a:pP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IT</a:t>
            </a:r>
            <a:r>
              <a:rPr sz="2133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&amp;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Communication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Office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–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Communication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between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various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ships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40472" y="3235739"/>
            <a:ext cx="1924473" cy="1379220"/>
            <a:chOff x="3480353" y="2426804"/>
            <a:chExt cx="1443355" cy="1034415"/>
          </a:xfrm>
        </p:grpSpPr>
        <p:sp>
          <p:nvSpPr>
            <p:cNvPr id="6" name="object 6"/>
            <p:cNvSpPr/>
            <p:nvPr/>
          </p:nvSpPr>
          <p:spPr>
            <a:xfrm>
              <a:off x="3518453" y="24649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4" y="348040"/>
                  </a:moveTo>
                  <a:lnTo>
                    <a:pt x="0" y="348040"/>
                  </a:lnTo>
                  <a:lnTo>
                    <a:pt x="0" y="0"/>
                  </a:lnTo>
                  <a:lnTo>
                    <a:pt x="626164" y="0"/>
                  </a:lnTo>
                  <a:lnTo>
                    <a:pt x="626164" y="34804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18453" y="24649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4" y="0"/>
                  </a:lnTo>
                  <a:lnTo>
                    <a:pt x="626164" y="348040"/>
                  </a:lnTo>
                  <a:lnTo>
                    <a:pt x="0" y="34804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518453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4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4" y="0"/>
                  </a:lnTo>
                  <a:lnTo>
                    <a:pt x="626164" y="34803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518453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4" y="0"/>
                  </a:lnTo>
                  <a:lnTo>
                    <a:pt x="626164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58918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3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8918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58918" y="24649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40"/>
                  </a:moveTo>
                  <a:lnTo>
                    <a:pt x="0" y="348040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40"/>
                  </a:lnTo>
                  <a:close/>
                </a:path>
              </a:pathLst>
            </a:custGeom>
            <a:solidFill>
              <a:srgbClr val="78909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258918" y="24649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40"/>
                  </a:lnTo>
                  <a:lnTo>
                    <a:pt x="0" y="34804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4252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8" y="292878"/>
            <a:ext cx="3960282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pc="-13" dirty="0">
                <a:solidFill>
                  <a:srgbClr val="0070C0"/>
                </a:solidFill>
              </a:rPr>
              <a:t>Controllers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315" y="1664101"/>
            <a:ext cx="10201791" cy="45123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7432" y="1019368"/>
            <a:ext cx="10950787" cy="1479764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2205" marR="360671" indent="-336118">
              <a:lnSpc>
                <a:spcPts val="2307"/>
              </a:lnSpc>
              <a:spcBef>
                <a:spcPts val="420"/>
              </a:spcBef>
              <a:buClr>
                <a:srgbClr val="EEFF41"/>
              </a:buClr>
              <a:buChar char="-"/>
              <a:tabLst>
                <a:tab pos="352205" algn="l"/>
              </a:tabLst>
            </a:pPr>
            <a:r>
              <a:rPr sz="2133" dirty="0">
                <a:solidFill>
                  <a:srgbClr val="BE9000"/>
                </a:solidFill>
                <a:latin typeface="Arial MT"/>
                <a:cs typeface="Arial MT"/>
              </a:rPr>
              <a:t>Node</a:t>
            </a:r>
            <a:r>
              <a:rPr sz="2133" spc="-33" dirty="0">
                <a:solidFill>
                  <a:srgbClr val="BE9000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BE9000"/>
                </a:solidFill>
                <a:latin typeface="Arial MT"/>
                <a:cs typeface="Arial MT"/>
              </a:rPr>
              <a:t>Controllers</a:t>
            </a:r>
            <a:r>
              <a:rPr sz="2133" spc="-33" dirty="0">
                <a:solidFill>
                  <a:srgbClr val="BE9000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–</a:t>
            </a:r>
            <a:r>
              <a:rPr sz="2133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Takes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care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Nodes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|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Responsible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onboarding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new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nodes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67" dirty="0">
                <a:solidFill>
                  <a:srgbClr val="595959"/>
                </a:solidFill>
                <a:latin typeface="Arial MT"/>
                <a:cs typeface="Arial MT"/>
              </a:rPr>
              <a:t>a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|</a:t>
            </a:r>
            <a:r>
              <a:rPr sz="2133" spc="-1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Availability</a:t>
            </a:r>
            <a:r>
              <a:rPr sz="2133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Nodes</a:t>
            </a:r>
            <a:endParaRPr sz="2133" dirty="0">
              <a:latin typeface="Arial MT"/>
              <a:cs typeface="Arial MT"/>
            </a:endParaRPr>
          </a:p>
          <a:p>
            <a:pPr marL="352205" indent="-335272">
              <a:spcBef>
                <a:spcPts val="700"/>
              </a:spcBef>
              <a:buChar char="-"/>
              <a:tabLst>
                <a:tab pos="352205" algn="l"/>
              </a:tabLst>
            </a:pPr>
            <a:r>
              <a:rPr sz="2133" dirty="0">
                <a:solidFill>
                  <a:srgbClr val="212121"/>
                </a:solidFill>
                <a:latin typeface="Arial MT"/>
                <a:cs typeface="Arial MT"/>
              </a:rPr>
              <a:t>Replicas</a:t>
            </a:r>
            <a:r>
              <a:rPr sz="2133" spc="-27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212121"/>
                </a:solidFill>
                <a:latin typeface="Arial MT"/>
                <a:cs typeface="Arial MT"/>
              </a:rPr>
              <a:t>Controller</a:t>
            </a:r>
            <a:r>
              <a:rPr sz="2133" spc="-20" dirty="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–</a:t>
            </a:r>
            <a:r>
              <a:rPr sz="2133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Ensures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that</a:t>
            </a:r>
            <a:r>
              <a:rPr sz="2133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desired</a:t>
            </a:r>
            <a:r>
              <a:rPr sz="2133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number</a:t>
            </a:r>
            <a:r>
              <a:rPr sz="2133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containers</a:t>
            </a:r>
            <a:r>
              <a:rPr sz="2133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are</a:t>
            </a:r>
            <a:r>
              <a:rPr sz="2133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running</a:t>
            </a:r>
            <a:r>
              <a:rPr sz="2133" spc="5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at</a:t>
            </a:r>
            <a:r>
              <a:rPr sz="2133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all</a:t>
            </a:r>
            <a:r>
              <a:rPr sz="2133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times</a:t>
            </a:r>
            <a:endParaRPr sz="2133" dirty="0">
              <a:latin typeface="Arial MT"/>
              <a:cs typeface="Arial MT"/>
            </a:endParaRPr>
          </a:p>
          <a:p>
            <a:pPr marL="352205" indent="-335272">
              <a:spcBef>
                <a:spcPts val="740"/>
              </a:spcBef>
              <a:buChar char="-"/>
              <a:tabLst>
                <a:tab pos="352205" algn="l"/>
              </a:tabLst>
            </a:pPr>
            <a:r>
              <a:rPr sz="2133" dirty="0">
                <a:solidFill>
                  <a:srgbClr val="C00000"/>
                </a:solidFill>
                <a:latin typeface="Arial MT"/>
                <a:cs typeface="Arial MT"/>
              </a:rPr>
              <a:t>Controller</a:t>
            </a:r>
            <a:r>
              <a:rPr sz="2133" spc="-1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C00000"/>
                </a:solidFill>
                <a:latin typeface="Arial MT"/>
                <a:cs typeface="Arial MT"/>
              </a:rPr>
              <a:t>Manager</a:t>
            </a:r>
            <a:r>
              <a:rPr sz="2133" spc="-1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-</a:t>
            </a:r>
            <a:r>
              <a:rPr sz="2133" spc="579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Manages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all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these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controllers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in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 place</a:t>
            </a:r>
            <a:endParaRPr sz="2133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40471" y="3235739"/>
            <a:ext cx="2683933" cy="1379220"/>
            <a:chOff x="3480353" y="2426804"/>
            <a:chExt cx="2012950" cy="1034415"/>
          </a:xfrm>
        </p:grpSpPr>
        <p:sp>
          <p:nvSpPr>
            <p:cNvPr id="6" name="object 6"/>
            <p:cNvSpPr/>
            <p:nvPr/>
          </p:nvSpPr>
          <p:spPr>
            <a:xfrm>
              <a:off x="3518453" y="24649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4" y="348040"/>
                  </a:moveTo>
                  <a:lnTo>
                    <a:pt x="0" y="348040"/>
                  </a:lnTo>
                  <a:lnTo>
                    <a:pt x="0" y="0"/>
                  </a:lnTo>
                  <a:lnTo>
                    <a:pt x="626164" y="0"/>
                  </a:lnTo>
                  <a:lnTo>
                    <a:pt x="626164" y="34804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18453" y="24649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4" y="0"/>
                  </a:lnTo>
                  <a:lnTo>
                    <a:pt x="626164" y="348040"/>
                  </a:lnTo>
                  <a:lnTo>
                    <a:pt x="0" y="34804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518453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4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4" y="0"/>
                  </a:lnTo>
                  <a:lnTo>
                    <a:pt x="626164" y="34803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518453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4" y="0"/>
                  </a:lnTo>
                  <a:lnTo>
                    <a:pt x="626164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58918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3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8918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58918" y="24649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40"/>
                  </a:moveTo>
                  <a:lnTo>
                    <a:pt x="0" y="348040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40"/>
                  </a:lnTo>
                  <a:close/>
                </a:path>
              </a:pathLst>
            </a:custGeom>
            <a:solidFill>
              <a:srgbClr val="78909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258918" y="24649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40"/>
                  </a:lnTo>
                  <a:lnTo>
                    <a:pt x="0" y="34804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075297" y="2686707"/>
              <a:ext cx="379730" cy="534035"/>
            </a:xfrm>
            <a:custGeom>
              <a:avLst/>
              <a:gdLst/>
              <a:ahLst/>
              <a:cxnLst/>
              <a:rect l="l" t="t" r="r" b="b"/>
              <a:pathLst>
                <a:path w="379729" h="534035">
                  <a:moveTo>
                    <a:pt x="379341" y="533569"/>
                  </a:moveTo>
                  <a:lnTo>
                    <a:pt x="0" y="533569"/>
                  </a:lnTo>
                  <a:lnTo>
                    <a:pt x="0" y="0"/>
                  </a:lnTo>
                  <a:lnTo>
                    <a:pt x="379341" y="0"/>
                  </a:lnTo>
                  <a:lnTo>
                    <a:pt x="379341" y="5335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075297" y="2686707"/>
              <a:ext cx="379730" cy="534035"/>
            </a:xfrm>
            <a:custGeom>
              <a:avLst/>
              <a:gdLst/>
              <a:ahLst/>
              <a:cxnLst/>
              <a:rect l="l" t="t" r="r" b="b"/>
              <a:pathLst>
                <a:path w="379729" h="534035">
                  <a:moveTo>
                    <a:pt x="0" y="0"/>
                  </a:moveTo>
                  <a:lnTo>
                    <a:pt x="379341" y="0"/>
                  </a:lnTo>
                  <a:lnTo>
                    <a:pt x="379341" y="533569"/>
                  </a:lnTo>
                  <a:lnTo>
                    <a:pt x="0" y="53356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0593" y="2643561"/>
              <a:ext cx="189451" cy="1741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88813" y="2948730"/>
              <a:ext cx="191246" cy="246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73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28151" y="1567543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4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928151" y="2670628"/>
            <a:ext cx="2235200" cy="1838960"/>
          </a:xfrm>
          <a:custGeom>
            <a:avLst/>
            <a:gdLst/>
            <a:ahLst/>
            <a:cxnLst/>
            <a:rect l="l" t="t" r="r" b="b"/>
            <a:pathLst>
              <a:path w="1676400" h="1379220">
                <a:moveTo>
                  <a:pt x="0" y="229814"/>
                </a:moveTo>
                <a:lnTo>
                  <a:pt x="4669" y="183498"/>
                </a:lnTo>
                <a:lnTo>
                  <a:pt x="18059" y="140360"/>
                </a:lnTo>
                <a:lnTo>
                  <a:pt x="39248" y="101322"/>
                </a:lnTo>
                <a:lnTo>
                  <a:pt x="67311" y="67310"/>
                </a:lnTo>
                <a:lnTo>
                  <a:pt x="101322" y="39248"/>
                </a:lnTo>
                <a:lnTo>
                  <a:pt x="140360" y="18059"/>
                </a:lnTo>
                <a:lnTo>
                  <a:pt x="183498" y="4669"/>
                </a:lnTo>
                <a:lnTo>
                  <a:pt x="229813" y="0"/>
                </a:lnTo>
                <a:lnTo>
                  <a:pt x="1446585" y="0"/>
                </a:lnTo>
                <a:lnTo>
                  <a:pt x="1491630" y="4456"/>
                </a:lnTo>
                <a:lnTo>
                  <a:pt x="1534532" y="17493"/>
                </a:lnTo>
                <a:lnTo>
                  <a:pt x="1574087" y="38611"/>
                </a:lnTo>
                <a:lnTo>
                  <a:pt x="1609088" y="67310"/>
                </a:lnTo>
                <a:lnTo>
                  <a:pt x="1637788" y="102313"/>
                </a:lnTo>
                <a:lnTo>
                  <a:pt x="1658906" y="141868"/>
                </a:lnTo>
                <a:lnTo>
                  <a:pt x="1671943" y="184770"/>
                </a:lnTo>
                <a:lnTo>
                  <a:pt x="1676399" y="229814"/>
                </a:lnTo>
                <a:lnTo>
                  <a:pt x="1676399" y="1149042"/>
                </a:lnTo>
                <a:lnTo>
                  <a:pt x="1671730" y="1195358"/>
                </a:lnTo>
                <a:lnTo>
                  <a:pt x="1658340" y="1238496"/>
                </a:lnTo>
                <a:lnTo>
                  <a:pt x="1637151" y="1277534"/>
                </a:lnTo>
                <a:lnTo>
                  <a:pt x="1609088" y="1311546"/>
                </a:lnTo>
                <a:lnTo>
                  <a:pt x="1575077" y="1339608"/>
                </a:lnTo>
                <a:lnTo>
                  <a:pt x="1536039" y="1360797"/>
                </a:lnTo>
                <a:lnTo>
                  <a:pt x="1492901" y="1374188"/>
                </a:lnTo>
                <a:lnTo>
                  <a:pt x="1446585" y="1378856"/>
                </a:lnTo>
                <a:lnTo>
                  <a:pt x="229813" y="1378856"/>
                </a:lnTo>
                <a:lnTo>
                  <a:pt x="183498" y="1374188"/>
                </a:lnTo>
                <a:lnTo>
                  <a:pt x="140360" y="1360797"/>
                </a:lnTo>
                <a:lnTo>
                  <a:pt x="101322" y="1339608"/>
                </a:lnTo>
                <a:lnTo>
                  <a:pt x="67311" y="1311546"/>
                </a:lnTo>
                <a:lnTo>
                  <a:pt x="39248" y="1277534"/>
                </a:lnTo>
                <a:lnTo>
                  <a:pt x="18059" y="1238496"/>
                </a:lnTo>
                <a:lnTo>
                  <a:pt x="4669" y="1195358"/>
                </a:lnTo>
                <a:lnTo>
                  <a:pt x="0" y="1149042"/>
                </a:lnTo>
                <a:lnTo>
                  <a:pt x="0" y="229814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928151" y="4741335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3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12" name="object 12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49363" y="4140883"/>
            <a:ext cx="1347047" cy="696807"/>
            <a:chOff x="1387022" y="3105662"/>
            <a:chExt cx="1010285" cy="522605"/>
          </a:xfrm>
        </p:grpSpPr>
        <p:sp>
          <p:nvSpPr>
            <p:cNvPr id="23" name="object 23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912104" y="509300"/>
                  </a:move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83069" y="4322769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solidFill>
                  <a:srgbClr val="FFFFFF"/>
                </a:solidFill>
                <a:latin typeface="Arial MT"/>
                <a:cs typeface="Arial MT"/>
              </a:rPr>
              <a:t>ETCD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96972" y="4140882"/>
            <a:ext cx="1459653" cy="696807"/>
            <a:chOff x="2547729" y="3105661"/>
            <a:chExt cx="1094740" cy="522605"/>
          </a:xfrm>
        </p:grpSpPr>
        <p:sp>
          <p:nvSpPr>
            <p:cNvPr id="27" name="object 27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996863" y="509301"/>
                  </a:move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596121" y="4183067"/>
            <a:ext cx="106172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652" marR="6773" indent="-4656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Controller Manager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2" name="object 8"/>
          <p:cNvSpPr txBox="1"/>
          <p:nvPr/>
        </p:nvSpPr>
        <p:spPr>
          <a:xfrm>
            <a:off x="7040025" y="5844302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 dirty="0">
              <a:latin typeface="Arial MT"/>
              <a:cs typeface="Arial MT"/>
            </a:endParaRPr>
          </a:p>
        </p:txBody>
      </p:sp>
      <p:sp>
        <p:nvSpPr>
          <p:cNvPr id="33" name="object 20"/>
          <p:cNvSpPr txBox="1"/>
          <p:nvPr/>
        </p:nvSpPr>
        <p:spPr>
          <a:xfrm>
            <a:off x="3026132" y="5744919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 dirty="0">
              <a:latin typeface="Arial MT"/>
              <a:cs typeface="Arial M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784745" y="5568034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040025" y="5612555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3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Minikube</a:t>
            </a:r>
            <a:r>
              <a:rPr lang="en-US" dirty="0" smtClean="0"/>
              <a:t> </a:t>
            </a:r>
            <a:r>
              <a:rPr lang="en-US" dirty="0" err="1" smtClean="0"/>
              <a:t>Oshestration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5014" y="1690688"/>
            <a:ext cx="5741971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100" y="1546168"/>
            <a:ext cx="9253700" cy="4738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333284"/>
            <a:ext cx="9753600" cy="53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1315" y="1664102"/>
            <a:ext cx="10202333" cy="4512733"/>
            <a:chOff x="608486" y="1248076"/>
            <a:chExt cx="7651750" cy="3384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486" y="1248076"/>
              <a:ext cx="7651343" cy="33842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18452" y="246490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4" y="348040"/>
                  </a:moveTo>
                  <a:lnTo>
                    <a:pt x="0" y="348040"/>
                  </a:lnTo>
                  <a:lnTo>
                    <a:pt x="0" y="0"/>
                  </a:lnTo>
                  <a:lnTo>
                    <a:pt x="626164" y="0"/>
                  </a:lnTo>
                  <a:lnTo>
                    <a:pt x="626164" y="34804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518452" y="246490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4" y="0"/>
                  </a:lnTo>
                  <a:lnTo>
                    <a:pt x="626164" y="348040"/>
                  </a:lnTo>
                  <a:lnTo>
                    <a:pt x="0" y="34804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518452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4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4" y="0"/>
                  </a:lnTo>
                  <a:lnTo>
                    <a:pt x="626164" y="34803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18452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4" y="0"/>
                  </a:lnTo>
                  <a:lnTo>
                    <a:pt x="626164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4258917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3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258917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58917" y="246490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40"/>
                  </a:moveTo>
                  <a:lnTo>
                    <a:pt x="0" y="348040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40"/>
                  </a:lnTo>
                  <a:close/>
                </a:path>
              </a:pathLst>
            </a:custGeom>
            <a:solidFill>
              <a:srgbClr val="78909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8917" y="246490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40"/>
                  </a:lnTo>
                  <a:lnTo>
                    <a:pt x="0" y="34804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33222" y="272646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3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3222" y="272646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02167" y="1019370"/>
            <a:ext cx="77554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How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does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each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these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services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communicate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with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each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other?</a:t>
            </a:r>
            <a:endParaRPr sz="21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180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7" y="292878"/>
            <a:ext cx="3637280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92D050"/>
                </a:solidFill>
              </a:rPr>
              <a:t>Kube</a:t>
            </a:r>
            <a:r>
              <a:rPr spc="-200" dirty="0">
                <a:solidFill>
                  <a:srgbClr val="92D050"/>
                </a:solidFill>
              </a:rPr>
              <a:t> </a:t>
            </a:r>
            <a:r>
              <a:rPr dirty="0">
                <a:solidFill>
                  <a:srgbClr val="92D050"/>
                </a:solidFill>
              </a:rPr>
              <a:t>API</a:t>
            </a:r>
            <a:r>
              <a:rPr spc="20" dirty="0">
                <a:solidFill>
                  <a:srgbClr val="92D050"/>
                </a:solidFill>
              </a:rPr>
              <a:t> </a:t>
            </a:r>
            <a:r>
              <a:rPr spc="-13" dirty="0">
                <a:solidFill>
                  <a:srgbClr val="92D050"/>
                </a:solidFill>
              </a:rPr>
              <a:t>Server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1315" y="1664102"/>
            <a:ext cx="10201790" cy="4512330"/>
            <a:chOff x="608486" y="1248076"/>
            <a:chExt cx="7651343" cy="3384248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486" y="1248076"/>
              <a:ext cx="7651343" cy="33842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18452" y="246490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4" y="348040"/>
                  </a:moveTo>
                  <a:lnTo>
                    <a:pt x="0" y="348040"/>
                  </a:lnTo>
                  <a:lnTo>
                    <a:pt x="0" y="0"/>
                  </a:lnTo>
                  <a:lnTo>
                    <a:pt x="626164" y="0"/>
                  </a:lnTo>
                  <a:lnTo>
                    <a:pt x="626164" y="34804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518452" y="246490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4" y="0"/>
                  </a:lnTo>
                  <a:lnTo>
                    <a:pt x="626164" y="348040"/>
                  </a:lnTo>
                  <a:lnTo>
                    <a:pt x="0" y="34804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518452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4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4" y="0"/>
                  </a:lnTo>
                  <a:lnTo>
                    <a:pt x="626164" y="348039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518452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4" y="0"/>
                  </a:lnTo>
                  <a:lnTo>
                    <a:pt x="626164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4258917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3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58917" y="3074504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8917" y="246490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40"/>
                  </a:moveTo>
                  <a:lnTo>
                    <a:pt x="0" y="348040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40"/>
                  </a:lnTo>
                  <a:close/>
                </a:path>
              </a:pathLst>
            </a:custGeom>
            <a:solidFill>
              <a:srgbClr val="78909B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258917" y="246490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40"/>
                  </a:lnTo>
                  <a:lnTo>
                    <a:pt x="0" y="348040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733222" y="272646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626163" y="348039"/>
                  </a:moveTo>
                  <a:lnTo>
                    <a:pt x="0" y="348039"/>
                  </a:lnTo>
                  <a:lnTo>
                    <a:pt x="0" y="0"/>
                  </a:lnTo>
                  <a:lnTo>
                    <a:pt x="626163" y="0"/>
                  </a:lnTo>
                  <a:lnTo>
                    <a:pt x="626163" y="34803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733222" y="2726465"/>
              <a:ext cx="626745" cy="348615"/>
            </a:xfrm>
            <a:custGeom>
              <a:avLst/>
              <a:gdLst/>
              <a:ahLst/>
              <a:cxnLst/>
              <a:rect l="l" t="t" r="r" b="b"/>
              <a:pathLst>
                <a:path w="626745" h="348614">
                  <a:moveTo>
                    <a:pt x="0" y="0"/>
                  </a:moveTo>
                  <a:lnTo>
                    <a:pt x="626163" y="0"/>
                  </a:lnTo>
                  <a:lnTo>
                    <a:pt x="626163" y="348039"/>
                  </a:lnTo>
                  <a:lnTo>
                    <a:pt x="0" y="34803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 flipH="1" flipV="1">
              <a:off x="5733222" y="2641549"/>
              <a:ext cx="498642" cy="1144638"/>
            </a:xfrm>
            <a:custGeom>
              <a:avLst/>
              <a:gdLst/>
              <a:ahLst/>
              <a:cxnLst/>
              <a:rect l="l" t="t" r="r" b="b"/>
              <a:pathLst>
                <a:path w="733425" h="334644">
                  <a:moveTo>
                    <a:pt x="733186" y="0"/>
                  </a:moveTo>
                  <a:lnTo>
                    <a:pt x="0" y="33411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2530" y="2626698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0" y="32240"/>
                  </a:moveTo>
                  <a:lnTo>
                    <a:pt x="32809" y="0"/>
                  </a:lnTo>
                  <a:lnTo>
                    <a:pt x="45857" y="28632"/>
                  </a:lnTo>
                  <a:lnTo>
                    <a:pt x="0" y="3224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2530" y="2626698"/>
              <a:ext cx="46355" cy="32384"/>
            </a:xfrm>
            <a:custGeom>
              <a:avLst/>
              <a:gdLst/>
              <a:ahLst/>
              <a:cxnLst/>
              <a:rect l="l" t="t" r="r" b="b"/>
              <a:pathLst>
                <a:path w="46354" h="32385">
                  <a:moveTo>
                    <a:pt x="32809" y="0"/>
                  </a:moveTo>
                  <a:lnTo>
                    <a:pt x="0" y="32240"/>
                  </a:lnTo>
                  <a:lnTo>
                    <a:pt x="45857" y="28632"/>
                  </a:lnTo>
                  <a:lnTo>
                    <a:pt x="3280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5971" y="1149464"/>
            <a:ext cx="10220960" cy="13431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2205" indent="-335272">
              <a:spcBef>
                <a:spcPts val="133"/>
              </a:spcBef>
              <a:buChar char="-"/>
              <a:tabLst>
                <a:tab pos="352205" algn="l"/>
              </a:tabLst>
            </a:pPr>
            <a:r>
              <a:rPr sz="2133" dirty="0">
                <a:latin typeface="Arial MT"/>
                <a:cs typeface="Arial MT"/>
              </a:rPr>
              <a:t>A</a:t>
            </a:r>
            <a:r>
              <a:rPr sz="2133" spc="-152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primary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management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component</a:t>
            </a:r>
            <a:r>
              <a:rPr sz="2133" spc="527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of</a:t>
            </a:r>
            <a:r>
              <a:rPr sz="2133" spc="-47" dirty="0">
                <a:latin typeface="Arial MT"/>
                <a:cs typeface="Arial MT"/>
              </a:rPr>
              <a:t> </a:t>
            </a:r>
            <a:r>
              <a:rPr sz="2133" spc="-33" dirty="0">
                <a:latin typeface="Arial MT"/>
                <a:cs typeface="Arial MT"/>
              </a:rPr>
              <a:t>k8s</a:t>
            </a:r>
            <a:endParaRPr sz="2133" dirty="0">
              <a:latin typeface="Arial MT"/>
              <a:cs typeface="Arial MT"/>
            </a:endParaRPr>
          </a:p>
          <a:p>
            <a:pPr marL="352205" indent="-335272">
              <a:spcBef>
                <a:spcPts val="40"/>
              </a:spcBef>
              <a:buChar char="-"/>
              <a:tabLst>
                <a:tab pos="352205" algn="l"/>
              </a:tabLst>
            </a:pPr>
            <a:r>
              <a:rPr sz="2133" dirty="0">
                <a:latin typeface="Arial MT"/>
                <a:cs typeface="Arial MT"/>
              </a:rPr>
              <a:t>Responsible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for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orchestrating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all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operations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within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a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spc="-13" dirty="0">
                <a:latin typeface="Arial MT"/>
                <a:cs typeface="Arial MT"/>
              </a:rPr>
              <a:t>cluster</a:t>
            </a:r>
            <a:endParaRPr sz="2133" dirty="0">
              <a:latin typeface="Arial MT"/>
              <a:cs typeface="Arial MT"/>
            </a:endParaRPr>
          </a:p>
          <a:p>
            <a:pPr marL="352205" marR="451262" indent="-336118">
              <a:lnSpc>
                <a:spcPct val="101600"/>
              </a:lnSpc>
              <a:buChar char="-"/>
              <a:tabLst>
                <a:tab pos="352205" algn="l"/>
              </a:tabLst>
            </a:pPr>
            <a:r>
              <a:rPr sz="2133" dirty="0">
                <a:latin typeface="Arial MT"/>
                <a:cs typeface="Arial MT"/>
              </a:rPr>
              <a:t>Exposes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K8s</a:t>
            </a:r>
            <a:r>
              <a:rPr sz="2133" spc="-1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API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,used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by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external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users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to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perform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management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operation</a:t>
            </a:r>
            <a:r>
              <a:rPr sz="2133" spc="-33" dirty="0">
                <a:latin typeface="Arial MT"/>
                <a:cs typeface="Arial MT"/>
              </a:rPr>
              <a:t> in </a:t>
            </a:r>
            <a:r>
              <a:rPr sz="2133" dirty="0">
                <a:latin typeface="Arial MT"/>
                <a:cs typeface="Arial MT"/>
              </a:rPr>
              <a:t>the</a:t>
            </a:r>
            <a:r>
              <a:rPr sz="2133" spc="-5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cluster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and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number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of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controller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to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monitor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the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state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of</a:t>
            </a:r>
            <a:r>
              <a:rPr sz="2133" spc="-40" dirty="0">
                <a:latin typeface="Arial MT"/>
                <a:cs typeface="Arial MT"/>
              </a:rPr>
              <a:t> </a:t>
            </a:r>
            <a:r>
              <a:rPr sz="2133" dirty="0">
                <a:latin typeface="Arial MT"/>
                <a:cs typeface="Arial MT"/>
              </a:rPr>
              <a:t>the</a:t>
            </a:r>
            <a:r>
              <a:rPr sz="2133" spc="-33" dirty="0">
                <a:latin typeface="Arial MT"/>
                <a:cs typeface="Arial MT"/>
              </a:rPr>
              <a:t> </a:t>
            </a:r>
            <a:r>
              <a:rPr sz="2133" spc="-13" dirty="0" smtClean="0">
                <a:latin typeface="Arial MT"/>
                <a:cs typeface="Arial MT"/>
              </a:rPr>
              <a:t>cluster</a:t>
            </a:r>
            <a:endParaRPr sz="2133" dirty="0">
              <a:latin typeface="Arial MT"/>
              <a:cs typeface="Arial M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85114" y="4921536"/>
            <a:ext cx="1294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6773" algn="r">
              <a:spcBef>
                <a:spcPts val="1460"/>
              </a:spcBef>
            </a:pPr>
            <a:r>
              <a:rPr lang="en-US" dirty="0">
                <a:latin typeface="Arial MT"/>
                <a:cs typeface="Arial MT"/>
              </a:rPr>
              <a:t>API</a:t>
            </a:r>
            <a:r>
              <a:rPr lang="en-US" spc="-20" dirty="0">
                <a:latin typeface="Arial MT"/>
                <a:cs typeface="Arial MT"/>
              </a:rPr>
              <a:t> </a:t>
            </a:r>
            <a:r>
              <a:rPr lang="en-US" spc="-13" dirty="0">
                <a:latin typeface="Arial MT"/>
                <a:cs typeface="Arial MT"/>
              </a:rPr>
              <a:t>Server</a:t>
            </a:r>
            <a:endParaRPr lang="en-US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9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28151" y="1567543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4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214204" y="5663621"/>
            <a:ext cx="15443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28151" y="2670628"/>
            <a:ext cx="2235200" cy="1838960"/>
          </a:xfrm>
          <a:custGeom>
            <a:avLst/>
            <a:gdLst/>
            <a:ahLst/>
            <a:cxnLst/>
            <a:rect l="l" t="t" r="r" b="b"/>
            <a:pathLst>
              <a:path w="1676400" h="1379220">
                <a:moveTo>
                  <a:pt x="0" y="229814"/>
                </a:moveTo>
                <a:lnTo>
                  <a:pt x="4669" y="183498"/>
                </a:lnTo>
                <a:lnTo>
                  <a:pt x="18059" y="140360"/>
                </a:lnTo>
                <a:lnTo>
                  <a:pt x="39248" y="101322"/>
                </a:lnTo>
                <a:lnTo>
                  <a:pt x="67311" y="67310"/>
                </a:lnTo>
                <a:lnTo>
                  <a:pt x="101322" y="39248"/>
                </a:lnTo>
                <a:lnTo>
                  <a:pt x="140360" y="18059"/>
                </a:lnTo>
                <a:lnTo>
                  <a:pt x="183498" y="4669"/>
                </a:lnTo>
                <a:lnTo>
                  <a:pt x="229813" y="0"/>
                </a:lnTo>
                <a:lnTo>
                  <a:pt x="1446585" y="0"/>
                </a:lnTo>
                <a:lnTo>
                  <a:pt x="1491630" y="4456"/>
                </a:lnTo>
                <a:lnTo>
                  <a:pt x="1534532" y="17493"/>
                </a:lnTo>
                <a:lnTo>
                  <a:pt x="1574087" y="38611"/>
                </a:lnTo>
                <a:lnTo>
                  <a:pt x="1609088" y="67310"/>
                </a:lnTo>
                <a:lnTo>
                  <a:pt x="1637788" y="102313"/>
                </a:lnTo>
                <a:lnTo>
                  <a:pt x="1658906" y="141868"/>
                </a:lnTo>
                <a:lnTo>
                  <a:pt x="1671943" y="184770"/>
                </a:lnTo>
                <a:lnTo>
                  <a:pt x="1676399" y="229814"/>
                </a:lnTo>
                <a:lnTo>
                  <a:pt x="1676399" y="1149042"/>
                </a:lnTo>
                <a:lnTo>
                  <a:pt x="1671730" y="1195358"/>
                </a:lnTo>
                <a:lnTo>
                  <a:pt x="1658340" y="1238496"/>
                </a:lnTo>
                <a:lnTo>
                  <a:pt x="1637151" y="1277534"/>
                </a:lnTo>
                <a:lnTo>
                  <a:pt x="1609088" y="1311546"/>
                </a:lnTo>
                <a:lnTo>
                  <a:pt x="1575077" y="1339608"/>
                </a:lnTo>
                <a:lnTo>
                  <a:pt x="1536039" y="1360797"/>
                </a:lnTo>
                <a:lnTo>
                  <a:pt x="1492901" y="1374188"/>
                </a:lnTo>
                <a:lnTo>
                  <a:pt x="1446585" y="1378856"/>
                </a:lnTo>
                <a:lnTo>
                  <a:pt x="229813" y="1378856"/>
                </a:lnTo>
                <a:lnTo>
                  <a:pt x="183498" y="1374188"/>
                </a:lnTo>
                <a:lnTo>
                  <a:pt x="140360" y="1360797"/>
                </a:lnTo>
                <a:lnTo>
                  <a:pt x="101322" y="1339608"/>
                </a:lnTo>
                <a:lnTo>
                  <a:pt x="67311" y="1311546"/>
                </a:lnTo>
                <a:lnTo>
                  <a:pt x="39248" y="1277534"/>
                </a:lnTo>
                <a:lnTo>
                  <a:pt x="18059" y="1238496"/>
                </a:lnTo>
                <a:lnTo>
                  <a:pt x="4669" y="1195358"/>
                </a:lnTo>
                <a:lnTo>
                  <a:pt x="0" y="1149042"/>
                </a:lnTo>
                <a:lnTo>
                  <a:pt x="0" y="229814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6928151" y="4741335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3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7" name="object 7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8" name="object 8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94843" y="5621598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49363" y="4140883"/>
            <a:ext cx="1347047" cy="696807"/>
            <a:chOff x="1387022" y="3105662"/>
            <a:chExt cx="1010285" cy="522605"/>
          </a:xfrm>
        </p:grpSpPr>
        <p:sp>
          <p:nvSpPr>
            <p:cNvPr id="15" name="object 15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912104" y="509300"/>
                  </a:move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83069" y="4322769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solidFill>
                  <a:srgbClr val="FFFFFF"/>
                </a:solidFill>
                <a:latin typeface="Arial MT"/>
                <a:cs typeface="Arial MT"/>
              </a:rPr>
              <a:t>ETCD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96972" y="4140882"/>
            <a:ext cx="1459653" cy="696807"/>
            <a:chOff x="2547729" y="3105661"/>
            <a:chExt cx="1094740" cy="522605"/>
          </a:xfrm>
        </p:grpSpPr>
        <p:sp>
          <p:nvSpPr>
            <p:cNvPr id="19" name="object 19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996863" y="509301"/>
                  </a:move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96121" y="4183067"/>
            <a:ext cx="106172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652" marR="6773" indent="-4656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Controller Manager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1661" y="2397751"/>
            <a:ext cx="757767" cy="1328420"/>
            <a:chOff x="473745" y="1798313"/>
            <a:chExt cx="568325" cy="996315"/>
          </a:xfrm>
        </p:grpSpPr>
        <p:sp>
          <p:nvSpPr>
            <p:cNvPr id="24" name="object 24"/>
            <p:cNvSpPr/>
            <p:nvPr/>
          </p:nvSpPr>
          <p:spPr>
            <a:xfrm>
              <a:off x="483816" y="1803075"/>
              <a:ext cx="178435" cy="415290"/>
            </a:xfrm>
            <a:custGeom>
              <a:avLst/>
              <a:gdLst/>
              <a:ahLst/>
              <a:cxnLst/>
              <a:rect l="l" t="t" r="r" b="b"/>
              <a:pathLst>
                <a:path w="178434" h="415289">
                  <a:moveTo>
                    <a:pt x="0" y="0"/>
                  </a:moveTo>
                  <a:lnTo>
                    <a:pt x="178150" y="414987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47509" y="22118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31508" y="45926"/>
                  </a:moveTo>
                  <a:lnTo>
                    <a:pt x="0" y="12412"/>
                  </a:lnTo>
                  <a:lnTo>
                    <a:pt x="28913" y="0"/>
                  </a:lnTo>
                  <a:lnTo>
                    <a:pt x="31508" y="45926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509" y="22118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12412"/>
                  </a:moveTo>
                  <a:lnTo>
                    <a:pt x="31508" y="45926"/>
                  </a:lnTo>
                  <a:lnTo>
                    <a:pt x="28913" y="0"/>
                  </a:lnTo>
                  <a:lnTo>
                    <a:pt x="0" y="12412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80095" y="2274206"/>
              <a:ext cx="555625" cy="513715"/>
            </a:xfrm>
            <a:custGeom>
              <a:avLst/>
              <a:gdLst/>
              <a:ahLst/>
              <a:cxnLst/>
              <a:rect l="l" t="t" r="r" b="b"/>
              <a:pathLst>
                <a:path w="555625" h="513714">
                  <a:moveTo>
                    <a:pt x="277585" y="513442"/>
                  </a:moveTo>
                  <a:lnTo>
                    <a:pt x="227689" y="509306"/>
                  </a:lnTo>
                  <a:lnTo>
                    <a:pt x="180726" y="497381"/>
                  </a:lnTo>
                  <a:lnTo>
                    <a:pt x="137482" y="478393"/>
                  </a:lnTo>
                  <a:lnTo>
                    <a:pt x="98740" y="453065"/>
                  </a:lnTo>
                  <a:lnTo>
                    <a:pt x="65284" y="422123"/>
                  </a:lnTo>
                  <a:lnTo>
                    <a:pt x="37898" y="386293"/>
                  </a:lnTo>
                  <a:lnTo>
                    <a:pt x="17366" y="346299"/>
                  </a:lnTo>
                  <a:lnTo>
                    <a:pt x="4472" y="302867"/>
                  </a:lnTo>
                  <a:lnTo>
                    <a:pt x="0" y="256721"/>
                  </a:lnTo>
                  <a:lnTo>
                    <a:pt x="4472" y="210575"/>
                  </a:lnTo>
                  <a:lnTo>
                    <a:pt x="17366" y="167143"/>
                  </a:lnTo>
                  <a:lnTo>
                    <a:pt x="37898" y="127149"/>
                  </a:lnTo>
                  <a:lnTo>
                    <a:pt x="65284" y="91319"/>
                  </a:lnTo>
                  <a:lnTo>
                    <a:pt x="98740" y="60377"/>
                  </a:lnTo>
                  <a:lnTo>
                    <a:pt x="137482" y="35050"/>
                  </a:lnTo>
                  <a:lnTo>
                    <a:pt x="180726" y="16061"/>
                  </a:lnTo>
                  <a:lnTo>
                    <a:pt x="227689" y="4136"/>
                  </a:lnTo>
                  <a:lnTo>
                    <a:pt x="277585" y="0"/>
                  </a:lnTo>
                  <a:lnTo>
                    <a:pt x="327481" y="4136"/>
                  </a:lnTo>
                  <a:lnTo>
                    <a:pt x="374444" y="16061"/>
                  </a:lnTo>
                  <a:lnTo>
                    <a:pt x="417688" y="35050"/>
                  </a:lnTo>
                  <a:lnTo>
                    <a:pt x="456430" y="60377"/>
                  </a:lnTo>
                  <a:lnTo>
                    <a:pt x="489886" y="91319"/>
                  </a:lnTo>
                  <a:lnTo>
                    <a:pt x="517272" y="127149"/>
                  </a:lnTo>
                  <a:lnTo>
                    <a:pt x="537804" y="167143"/>
                  </a:lnTo>
                  <a:lnTo>
                    <a:pt x="550698" y="210575"/>
                  </a:lnTo>
                  <a:lnTo>
                    <a:pt x="555170" y="256721"/>
                  </a:lnTo>
                  <a:lnTo>
                    <a:pt x="550698" y="302867"/>
                  </a:lnTo>
                  <a:lnTo>
                    <a:pt x="537804" y="346299"/>
                  </a:lnTo>
                  <a:lnTo>
                    <a:pt x="517272" y="386293"/>
                  </a:lnTo>
                  <a:lnTo>
                    <a:pt x="489886" y="422123"/>
                  </a:lnTo>
                  <a:lnTo>
                    <a:pt x="456430" y="453065"/>
                  </a:lnTo>
                  <a:lnTo>
                    <a:pt x="417688" y="478393"/>
                  </a:lnTo>
                  <a:lnTo>
                    <a:pt x="374444" y="497381"/>
                  </a:lnTo>
                  <a:lnTo>
                    <a:pt x="327481" y="509306"/>
                  </a:lnTo>
                  <a:lnTo>
                    <a:pt x="277585" y="51344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80095" y="2274206"/>
              <a:ext cx="555625" cy="513715"/>
            </a:xfrm>
            <a:custGeom>
              <a:avLst/>
              <a:gdLst/>
              <a:ahLst/>
              <a:cxnLst/>
              <a:rect l="l" t="t" r="r" b="b"/>
              <a:pathLst>
                <a:path w="555625" h="513714">
                  <a:moveTo>
                    <a:pt x="0" y="256721"/>
                  </a:moveTo>
                  <a:lnTo>
                    <a:pt x="4472" y="210575"/>
                  </a:lnTo>
                  <a:lnTo>
                    <a:pt x="17366" y="167143"/>
                  </a:lnTo>
                  <a:lnTo>
                    <a:pt x="37898" y="127149"/>
                  </a:lnTo>
                  <a:lnTo>
                    <a:pt x="65284" y="91319"/>
                  </a:lnTo>
                  <a:lnTo>
                    <a:pt x="98740" y="60377"/>
                  </a:lnTo>
                  <a:lnTo>
                    <a:pt x="137482" y="35050"/>
                  </a:lnTo>
                  <a:lnTo>
                    <a:pt x="180726" y="16061"/>
                  </a:lnTo>
                  <a:lnTo>
                    <a:pt x="227689" y="4136"/>
                  </a:lnTo>
                  <a:lnTo>
                    <a:pt x="277585" y="0"/>
                  </a:lnTo>
                  <a:lnTo>
                    <a:pt x="327481" y="4136"/>
                  </a:lnTo>
                  <a:lnTo>
                    <a:pt x="374444" y="16061"/>
                  </a:lnTo>
                  <a:lnTo>
                    <a:pt x="417688" y="35050"/>
                  </a:lnTo>
                  <a:lnTo>
                    <a:pt x="456430" y="60377"/>
                  </a:lnTo>
                  <a:lnTo>
                    <a:pt x="489886" y="91319"/>
                  </a:lnTo>
                  <a:lnTo>
                    <a:pt x="517272" y="127149"/>
                  </a:lnTo>
                  <a:lnTo>
                    <a:pt x="537804" y="167143"/>
                  </a:lnTo>
                  <a:lnTo>
                    <a:pt x="550698" y="210575"/>
                  </a:lnTo>
                  <a:lnTo>
                    <a:pt x="555170" y="256721"/>
                  </a:lnTo>
                  <a:lnTo>
                    <a:pt x="550698" y="302867"/>
                  </a:lnTo>
                  <a:lnTo>
                    <a:pt x="537804" y="346299"/>
                  </a:lnTo>
                  <a:lnTo>
                    <a:pt x="517272" y="386293"/>
                  </a:lnTo>
                  <a:lnTo>
                    <a:pt x="489886" y="422123"/>
                  </a:lnTo>
                  <a:lnTo>
                    <a:pt x="456430" y="453065"/>
                  </a:lnTo>
                  <a:lnTo>
                    <a:pt x="417688" y="478393"/>
                  </a:lnTo>
                  <a:lnTo>
                    <a:pt x="374444" y="497381"/>
                  </a:lnTo>
                  <a:lnTo>
                    <a:pt x="327481" y="509306"/>
                  </a:lnTo>
                  <a:lnTo>
                    <a:pt x="277585" y="513442"/>
                  </a:lnTo>
                  <a:lnTo>
                    <a:pt x="227689" y="509306"/>
                  </a:lnTo>
                  <a:lnTo>
                    <a:pt x="180726" y="497381"/>
                  </a:lnTo>
                  <a:lnTo>
                    <a:pt x="137482" y="478393"/>
                  </a:lnTo>
                  <a:lnTo>
                    <a:pt x="98740" y="453065"/>
                  </a:lnTo>
                  <a:lnTo>
                    <a:pt x="65284" y="422123"/>
                  </a:lnTo>
                  <a:lnTo>
                    <a:pt x="37898" y="386293"/>
                  </a:lnTo>
                  <a:lnTo>
                    <a:pt x="17366" y="346299"/>
                  </a:lnTo>
                  <a:lnTo>
                    <a:pt x="4472" y="302867"/>
                  </a:lnTo>
                  <a:lnTo>
                    <a:pt x="0" y="25672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56894" y="3249265"/>
            <a:ext cx="30649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33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1333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64580" y="3355709"/>
            <a:ext cx="1782233" cy="55033"/>
            <a:chOff x="1098434" y="2516781"/>
            <a:chExt cx="1336675" cy="41275"/>
          </a:xfrm>
        </p:grpSpPr>
        <p:sp>
          <p:nvSpPr>
            <p:cNvPr id="31" name="object 31"/>
            <p:cNvSpPr/>
            <p:nvPr/>
          </p:nvSpPr>
          <p:spPr>
            <a:xfrm>
              <a:off x="1098434" y="2537276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128861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03186" y="3811446"/>
            <a:ext cx="309033" cy="420793"/>
            <a:chOff x="452389" y="2858584"/>
            <a:chExt cx="231775" cy="315595"/>
          </a:xfrm>
        </p:grpSpPr>
        <p:sp>
          <p:nvSpPr>
            <p:cNvPr id="35" name="object 35"/>
            <p:cNvSpPr/>
            <p:nvPr/>
          </p:nvSpPr>
          <p:spPr>
            <a:xfrm>
              <a:off x="457151" y="2898326"/>
              <a:ext cx="196850" cy="271145"/>
            </a:xfrm>
            <a:custGeom>
              <a:avLst/>
              <a:gdLst/>
              <a:ahLst/>
              <a:cxnLst/>
              <a:rect l="l" t="t" r="r" b="b"/>
              <a:pathLst>
                <a:path w="196850" h="271144">
                  <a:moveTo>
                    <a:pt x="0" y="271032"/>
                  </a:moveTo>
                  <a:lnTo>
                    <a:pt x="196766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1187" y="286334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462" y="44222"/>
                  </a:moveTo>
                  <a:lnTo>
                    <a:pt x="0" y="25736"/>
                  </a:lnTo>
                  <a:lnTo>
                    <a:pt x="38125" y="0"/>
                  </a:lnTo>
                  <a:lnTo>
                    <a:pt x="25462" y="4422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41187" y="286334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462" y="44222"/>
                  </a:moveTo>
                  <a:lnTo>
                    <a:pt x="38125" y="0"/>
                  </a:lnTo>
                  <a:lnTo>
                    <a:pt x="0" y="25736"/>
                  </a:lnTo>
                  <a:lnTo>
                    <a:pt x="25462" y="44222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23731" y="2030337"/>
            <a:ext cx="784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kubectl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7854" y="4268331"/>
            <a:ext cx="270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UI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8056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37" y="396302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/>
              <a:t>In</a:t>
            </a:r>
            <a:r>
              <a:rPr spc="20" dirty="0"/>
              <a:t> </a:t>
            </a:r>
            <a:r>
              <a:rPr spc="-13" dirty="0"/>
              <a:t>nutshell…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167" y="1813433"/>
            <a:ext cx="4532205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$kubectl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get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componentstatus</a:t>
            </a:r>
            <a:endParaRPr sz="2667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7501" y="2685436"/>
            <a:ext cx="4315460" cy="5659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latin typeface="Arial MT"/>
                <a:cs typeface="Arial MT"/>
              </a:rPr>
              <a:t>[node1</a:t>
            </a:r>
            <a:r>
              <a:rPr sz="1200" spc="-4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install]$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kubectl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get</a:t>
            </a:r>
            <a:r>
              <a:rPr sz="1200" spc="-33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nodes</a:t>
            </a:r>
            <a:r>
              <a:rPr sz="1200" spc="-27" dirty="0">
                <a:latin typeface="Arial MT"/>
                <a:cs typeface="Arial MT"/>
              </a:rPr>
              <a:t> </a:t>
            </a:r>
            <a:r>
              <a:rPr sz="1200" spc="-13" dirty="0">
                <a:latin typeface="Arial MT"/>
                <a:cs typeface="Arial MT"/>
              </a:rPr>
              <a:t>-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27" dirty="0">
                <a:latin typeface="Arial MT"/>
                <a:cs typeface="Arial MT"/>
              </a:rPr>
              <a:t> wide</a:t>
            </a:r>
            <a:endParaRPr sz="1200">
              <a:latin typeface="Arial MT"/>
              <a:cs typeface="Arial MT"/>
            </a:endParaRPr>
          </a:p>
          <a:p>
            <a:pPr marL="16933">
              <a:spcBef>
                <a:spcPts val="1359"/>
              </a:spcBef>
              <a:tabLst>
                <a:tab pos="1413898" algn="l"/>
              </a:tabLst>
            </a:pPr>
            <a:r>
              <a:rPr sz="1200" dirty="0">
                <a:latin typeface="Arial MT"/>
                <a:cs typeface="Arial MT"/>
              </a:rPr>
              <a:t>NAME</a:t>
            </a:r>
            <a:r>
              <a:rPr sz="1200" spc="320" dirty="0">
                <a:latin typeface="Arial MT"/>
                <a:cs typeface="Arial MT"/>
              </a:rPr>
              <a:t>  </a:t>
            </a:r>
            <a:r>
              <a:rPr sz="1200" spc="-13" dirty="0">
                <a:latin typeface="Arial MT"/>
                <a:cs typeface="Arial MT"/>
              </a:rPr>
              <a:t>STATUS</a:t>
            </a:r>
            <a:r>
              <a:rPr sz="1200" dirty="0">
                <a:latin typeface="Arial MT"/>
                <a:cs typeface="Arial MT"/>
              </a:rPr>
              <a:t>	ROLES</a:t>
            </a:r>
            <a:r>
              <a:rPr sz="1200" spc="287" dirty="0">
                <a:latin typeface="Arial MT"/>
                <a:cs typeface="Arial MT"/>
              </a:rPr>
              <a:t>  </a:t>
            </a:r>
            <a:r>
              <a:rPr sz="1200" dirty="0">
                <a:latin typeface="Arial MT"/>
                <a:cs typeface="Arial MT"/>
              </a:rPr>
              <a:t>AGE</a:t>
            </a:r>
            <a:r>
              <a:rPr sz="1200" spc="6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VERSION</a:t>
            </a:r>
            <a:r>
              <a:rPr sz="1200" spc="660" dirty="0">
                <a:latin typeface="Arial MT"/>
                <a:cs typeface="Arial MT"/>
              </a:rPr>
              <a:t> </a:t>
            </a:r>
            <a:r>
              <a:rPr sz="1200" spc="-13" dirty="0">
                <a:latin typeface="Arial MT"/>
                <a:cs typeface="Arial MT"/>
              </a:rPr>
              <a:t>INTERNAL-</a:t>
            </a:r>
            <a:r>
              <a:rPr sz="1200" spc="-33" dirty="0">
                <a:latin typeface="Arial MT"/>
                <a:cs typeface="Arial MT"/>
              </a:rPr>
              <a:t>IP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7884" y="3041036"/>
            <a:ext cx="191685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13" dirty="0">
                <a:latin typeface="Arial MT"/>
                <a:cs typeface="Arial MT"/>
              </a:rPr>
              <a:t>EXTERNAL-</a:t>
            </a:r>
            <a:r>
              <a:rPr sz="1200" dirty="0">
                <a:latin typeface="Arial MT"/>
                <a:cs typeface="Arial MT"/>
              </a:rPr>
              <a:t>IP</a:t>
            </a:r>
            <a:r>
              <a:rPr sz="1200" spc="187" dirty="0">
                <a:latin typeface="Arial MT"/>
                <a:cs typeface="Arial MT"/>
              </a:rPr>
              <a:t>  </a:t>
            </a:r>
            <a:r>
              <a:rPr sz="1200" spc="-13" dirty="0">
                <a:latin typeface="Arial MT"/>
                <a:cs typeface="Arial MT"/>
              </a:rPr>
              <a:t>OS-IMAGE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5731" y="3041036"/>
            <a:ext cx="13800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13" dirty="0">
                <a:latin typeface="Arial MT"/>
                <a:cs typeface="Arial MT"/>
              </a:rPr>
              <a:t>KERNEL-VERSION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25183" y="3041036"/>
            <a:ext cx="166285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33" dirty="0">
                <a:latin typeface="Arial MT"/>
                <a:cs typeface="Arial MT"/>
              </a:rPr>
              <a:t>CONTAINER-</a:t>
            </a:r>
            <a:r>
              <a:rPr sz="1200" spc="-13" dirty="0">
                <a:latin typeface="Arial MT"/>
                <a:cs typeface="Arial MT"/>
              </a:rPr>
              <a:t>RUNTIME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501" y="3396637"/>
            <a:ext cx="458047" cy="745503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algn="just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node1 node2 node3 node4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7817" y="3396636"/>
            <a:ext cx="712047" cy="745503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Ready Ready NotReady NotReady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2150" y="3396637"/>
            <a:ext cx="566420" cy="73524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3019">
              <a:lnSpc>
                <a:spcPts val="1420"/>
              </a:lnSpc>
              <a:spcBef>
                <a:spcPts val="133"/>
              </a:spcBef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master</a:t>
            </a:r>
            <a:endParaRPr sz="1200">
              <a:latin typeface="Arial MT"/>
              <a:cs typeface="Arial MT"/>
            </a:endParaRPr>
          </a:p>
          <a:p>
            <a:pPr marL="33019">
              <a:lnSpc>
                <a:spcPts val="1400"/>
              </a:lnSpc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&lt;none&gt;</a:t>
            </a:r>
            <a:endParaRPr sz="1200">
              <a:latin typeface="Arial MT"/>
              <a:cs typeface="Arial MT"/>
            </a:endParaRPr>
          </a:p>
          <a:p>
            <a:pPr marL="16933">
              <a:lnSpc>
                <a:spcPts val="1400"/>
              </a:lnSpc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&lt;none&gt;</a:t>
            </a:r>
            <a:endParaRPr sz="1200">
              <a:latin typeface="Arial MT"/>
              <a:cs typeface="Arial MT"/>
            </a:endParaRPr>
          </a:p>
          <a:p>
            <a:pPr marL="16933">
              <a:lnSpc>
                <a:spcPts val="1420"/>
              </a:lnSpc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&lt;none&gt;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1567" y="3396637"/>
            <a:ext cx="922867" cy="73524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553">
              <a:lnSpc>
                <a:spcPts val="1420"/>
              </a:lnSpc>
              <a:spcBef>
                <a:spcPts val="133"/>
              </a:spcBef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92s</a:t>
            </a:r>
            <a:r>
              <a:rPr sz="1200" spc="6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v1.14.2</a:t>
            </a:r>
            <a:endParaRPr sz="1200">
              <a:latin typeface="Arial MT"/>
              <a:cs typeface="Arial MT"/>
            </a:endParaRPr>
          </a:p>
          <a:p>
            <a:pPr marL="33019">
              <a:lnSpc>
                <a:spcPts val="1400"/>
              </a:lnSpc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57s</a:t>
            </a:r>
            <a:r>
              <a:rPr sz="1200" spc="6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v1.14.2</a:t>
            </a:r>
            <a:endParaRPr sz="1200">
              <a:latin typeface="Arial MT"/>
              <a:cs typeface="Arial MT"/>
            </a:endParaRPr>
          </a:p>
          <a:p>
            <a:pPr marL="16933">
              <a:lnSpc>
                <a:spcPts val="1400"/>
              </a:lnSpc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39s</a:t>
            </a:r>
            <a:r>
              <a:rPr sz="1200" spc="6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v1.14.2</a:t>
            </a:r>
            <a:endParaRPr sz="1200">
              <a:latin typeface="Arial MT"/>
              <a:cs typeface="Arial MT"/>
            </a:endParaRPr>
          </a:p>
          <a:p>
            <a:pPr marL="16933">
              <a:lnSpc>
                <a:spcPts val="1420"/>
              </a:lnSpc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32s</a:t>
            </a:r>
            <a:r>
              <a:rPr sz="1200" spc="6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v1.14.2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0323" y="3396637"/>
            <a:ext cx="1582420" cy="73524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553">
              <a:lnSpc>
                <a:spcPts val="1420"/>
              </a:lnSpc>
              <a:spcBef>
                <a:spcPts val="133"/>
              </a:spcBef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192.168.0.18</a:t>
            </a:r>
            <a:r>
              <a:rPr sz="1200" spc="58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&lt;none&gt;</a:t>
            </a:r>
            <a:endParaRPr sz="1200">
              <a:latin typeface="Arial MT"/>
              <a:cs typeface="Arial MT"/>
            </a:endParaRPr>
          </a:p>
          <a:p>
            <a:pPr marL="33019">
              <a:lnSpc>
                <a:spcPts val="1400"/>
              </a:lnSpc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192.168.0.17</a:t>
            </a:r>
            <a:r>
              <a:rPr sz="1200" spc="58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&lt;none&gt;</a:t>
            </a:r>
            <a:endParaRPr sz="1200">
              <a:latin typeface="Arial MT"/>
              <a:cs typeface="Arial MT"/>
            </a:endParaRPr>
          </a:p>
          <a:p>
            <a:pPr marL="16933">
              <a:lnSpc>
                <a:spcPts val="1400"/>
              </a:lnSpc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192.168.0.16</a:t>
            </a:r>
            <a:r>
              <a:rPr sz="1200" spc="58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&lt;none&gt;</a:t>
            </a:r>
            <a:endParaRPr sz="1200">
              <a:latin typeface="Arial MT"/>
              <a:cs typeface="Arial MT"/>
            </a:endParaRPr>
          </a:p>
          <a:p>
            <a:pPr marL="16933">
              <a:lnSpc>
                <a:spcPts val="1420"/>
              </a:lnSpc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192.168.0.15</a:t>
            </a:r>
            <a:r>
              <a:rPr sz="1200" spc="58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&lt;none&gt;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33736" y="3396636"/>
            <a:ext cx="1599353" cy="745503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7620" algn="just">
              <a:lnSpc>
                <a:spcPts val="1400"/>
              </a:lnSpc>
              <a:spcBef>
                <a:spcPts val="213"/>
              </a:spcBef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CentOS</a:t>
            </a:r>
            <a:r>
              <a:rPr sz="12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Linux</a:t>
            </a:r>
            <a:r>
              <a:rPr sz="12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7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 (Core)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CentOS</a:t>
            </a:r>
            <a:r>
              <a:rPr sz="12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Linux</a:t>
            </a:r>
            <a:r>
              <a:rPr sz="12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7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 (Core)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CentOS</a:t>
            </a:r>
            <a:r>
              <a:rPr sz="12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Linux</a:t>
            </a:r>
            <a:r>
              <a:rPr sz="12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7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 (Core)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CentOS</a:t>
            </a:r>
            <a:r>
              <a:rPr sz="12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Linux</a:t>
            </a:r>
            <a:r>
              <a:rPr sz="12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7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 (Core)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09105" y="3396637"/>
            <a:ext cx="1244600" cy="745503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7620" algn="just">
              <a:lnSpc>
                <a:spcPts val="1400"/>
              </a:lnSpc>
              <a:spcBef>
                <a:spcPts val="213"/>
              </a:spcBef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4.4.0-141-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generic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4.4.0-141-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generic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4.4.0-141-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generic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4.4.0-141-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generic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30319" y="3396637"/>
            <a:ext cx="1058333" cy="745503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7620" algn="just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docker://18.9.6 docker://18.9.6 docker://18.9.6 docker://18.9.6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7501" y="4463436"/>
            <a:ext cx="304038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latin typeface="Arial MT"/>
                <a:cs typeface="Arial MT"/>
              </a:rPr>
              <a:t>[node1</a:t>
            </a:r>
            <a:r>
              <a:rPr sz="1200" spc="-47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install]$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kubectl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get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3" dirty="0">
                <a:latin typeface="Arial MT"/>
                <a:cs typeface="Arial MT"/>
              </a:rPr>
              <a:t>componentstatus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7501" y="4819036"/>
            <a:ext cx="1313180" cy="7480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420"/>
              </a:lnSpc>
              <a:spcBef>
                <a:spcPts val="133"/>
              </a:spcBef>
            </a:pPr>
            <a:r>
              <a:rPr sz="1200" spc="-27" dirty="0">
                <a:solidFill>
                  <a:srgbClr val="C00000"/>
                </a:solidFill>
                <a:latin typeface="Arial MT"/>
                <a:cs typeface="Arial MT"/>
              </a:rPr>
              <a:t>NAME</a:t>
            </a:r>
            <a:endParaRPr sz="1200">
              <a:latin typeface="Arial MT"/>
              <a:cs typeface="Arial MT"/>
            </a:endParaRPr>
          </a:p>
          <a:p>
            <a:pPr marL="16933" marR="6773">
              <a:lnSpc>
                <a:spcPts val="1400"/>
              </a:lnSpc>
              <a:spcBef>
                <a:spcPts val="60"/>
              </a:spcBef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scheduler </a:t>
            </a: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controller-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manager etcd-</a:t>
            </a:r>
            <a:r>
              <a:rPr sz="1200" spc="-67" dirty="0">
                <a:solidFill>
                  <a:srgbClr val="C00000"/>
                </a:solidFill>
                <a:latin typeface="Arial MT"/>
                <a:cs typeface="Arial MT"/>
              </a:rPr>
              <a:t>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8144" y="4819036"/>
            <a:ext cx="15333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solidFill>
                  <a:srgbClr val="C00000"/>
                </a:solidFill>
                <a:latin typeface="Arial MT"/>
                <a:cs typeface="Arial MT"/>
              </a:rPr>
              <a:t>STATUS</a:t>
            </a:r>
            <a:r>
              <a:rPr sz="1200" spc="227" dirty="0">
                <a:solidFill>
                  <a:srgbClr val="C00000"/>
                </a:solidFill>
                <a:latin typeface="Arial MT"/>
                <a:cs typeface="Arial MT"/>
              </a:rPr>
              <a:t>  </a:t>
            </a: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MESSAGE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26252" y="4819036"/>
            <a:ext cx="58420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ERROR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61865" y="4996836"/>
            <a:ext cx="577427" cy="56596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6246" algn="just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Healthy Healthy Healthy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5241" y="4996836"/>
            <a:ext cx="1070187" cy="56596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27939" marR="855112" indent="14393">
              <a:lnSpc>
                <a:spcPts val="1400"/>
              </a:lnSpc>
              <a:spcBef>
                <a:spcPts val="213"/>
              </a:spcBef>
            </a:pPr>
            <a:r>
              <a:rPr sz="1200" spc="-33" dirty="0">
                <a:solidFill>
                  <a:srgbClr val="C00000"/>
                </a:solidFill>
                <a:latin typeface="Arial MT"/>
                <a:cs typeface="Arial MT"/>
              </a:rPr>
              <a:t>ok ok</a:t>
            </a:r>
            <a:endParaRPr sz="1200">
              <a:latin typeface="Arial MT"/>
              <a:cs typeface="Arial MT"/>
            </a:endParaRPr>
          </a:p>
          <a:p>
            <a:pPr marL="16933">
              <a:lnSpc>
                <a:spcPts val="1359"/>
              </a:lnSpc>
            </a:pPr>
            <a:r>
              <a:rPr sz="1200" spc="-13" dirty="0">
                <a:solidFill>
                  <a:srgbClr val="C00000"/>
                </a:solidFill>
                <a:latin typeface="Arial MT"/>
                <a:cs typeface="Arial MT"/>
              </a:rPr>
              <a:t>{"health":"true"}</a:t>
            </a:r>
            <a:endParaRPr sz="1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962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14928" y="1749999"/>
            <a:ext cx="7035800" cy="1834689"/>
          </a:xfrm>
          <a:prstGeom prst="rect">
            <a:avLst/>
          </a:prstGeom>
        </p:spPr>
        <p:txBody>
          <a:bodyPr vert="horz" wrap="square" lIns="0" tIns="38945" rIns="0" bIns="0" rtlCol="0" anchor="ctr">
            <a:spAutoFit/>
          </a:bodyPr>
          <a:lstStyle/>
          <a:p>
            <a:pPr marL="16933" marR="6773">
              <a:lnSpc>
                <a:spcPts val="7000"/>
              </a:lnSpc>
              <a:spcBef>
                <a:spcPts val="305"/>
              </a:spcBef>
            </a:pPr>
            <a:r>
              <a:rPr sz="5867" dirty="0">
                <a:solidFill>
                  <a:srgbClr val="C00000"/>
                </a:solidFill>
                <a:latin typeface="Calibri"/>
                <a:cs typeface="Calibri"/>
              </a:rPr>
              <a:t>Let’s</a:t>
            </a:r>
            <a:r>
              <a:rPr sz="5867" spc="-2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5867" dirty="0">
                <a:solidFill>
                  <a:srgbClr val="C00000"/>
                </a:solidFill>
                <a:latin typeface="Calibri"/>
                <a:cs typeface="Calibri"/>
              </a:rPr>
              <a:t>talk</a:t>
            </a:r>
            <a:r>
              <a:rPr sz="5867" spc="-2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5867" dirty="0">
                <a:solidFill>
                  <a:srgbClr val="C00000"/>
                </a:solidFill>
                <a:latin typeface="Calibri"/>
                <a:cs typeface="Calibri"/>
              </a:rPr>
              <a:t>about</a:t>
            </a:r>
            <a:r>
              <a:rPr sz="5867" spc="-21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5867" spc="-53" dirty="0">
                <a:solidFill>
                  <a:srgbClr val="C00000"/>
                </a:solidFill>
                <a:latin typeface="Calibri"/>
                <a:cs typeface="Calibri"/>
              </a:rPr>
              <a:t>Worker </a:t>
            </a:r>
            <a:r>
              <a:rPr sz="5867" spc="-13" dirty="0">
                <a:solidFill>
                  <a:srgbClr val="C00000"/>
                </a:solidFill>
                <a:latin typeface="Calibri"/>
                <a:cs typeface="Calibri"/>
              </a:rPr>
              <a:t>Components..</a:t>
            </a:r>
            <a:endParaRPr sz="5867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651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18930" y="5817761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A</a:t>
            </a:r>
            <a:r>
              <a:rPr sz="1867" spc="-1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Node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27130" y="1519160"/>
            <a:ext cx="3942927" cy="4170680"/>
          </a:xfrm>
          <a:custGeom>
            <a:avLst/>
            <a:gdLst/>
            <a:ahLst/>
            <a:cxnLst/>
            <a:rect l="l" t="t" r="r" b="b"/>
            <a:pathLst>
              <a:path w="2957195" h="3128010">
                <a:moveTo>
                  <a:pt x="0" y="492818"/>
                </a:moveTo>
                <a:lnTo>
                  <a:pt x="2255" y="445356"/>
                </a:lnTo>
                <a:lnTo>
                  <a:pt x="8886" y="399171"/>
                </a:lnTo>
                <a:lnTo>
                  <a:pt x="19684" y="354469"/>
                </a:lnTo>
                <a:lnTo>
                  <a:pt x="34443" y="311456"/>
                </a:lnTo>
                <a:lnTo>
                  <a:pt x="52957" y="270339"/>
                </a:lnTo>
                <a:lnTo>
                  <a:pt x="75019" y="231325"/>
                </a:lnTo>
                <a:lnTo>
                  <a:pt x="100423" y="194619"/>
                </a:lnTo>
                <a:lnTo>
                  <a:pt x="128962" y="160430"/>
                </a:lnTo>
                <a:lnTo>
                  <a:pt x="160430" y="128962"/>
                </a:lnTo>
                <a:lnTo>
                  <a:pt x="194619" y="100423"/>
                </a:lnTo>
                <a:lnTo>
                  <a:pt x="231325" y="75019"/>
                </a:lnTo>
                <a:lnTo>
                  <a:pt x="270339" y="52957"/>
                </a:lnTo>
                <a:lnTo>
                  <a:pt x="311456" y="34443"/>
                </a:lnTo>
                <a:lnTo>
                  <a:pt x="354469" y="19684"/>
                </a:lnTo>
                <a:lnTo>
                  <a:pt x="399171" y="8886"/>
                </a:lnTo>
                <a:lnTo>
                  <a:pt x="445356" y="2255"/>
                </a:lnTo>
                <a:lnTo>
                  <a:pt x="492818" y="0"/>
                </a:lnTo>
                <a:lnTo>
                  <a:pt x="2464034" y="0"/>
                </a:lnTo>
                <a:lnTo>
                  <a:pt x="2512743" y="2411"/>
                </a:lnTo>
                <a:lnTo>
                  <a:pt x="2560627" y="9556"/>
                </a:lnTo>
                <a:lnTo>
                  <a:pt x="2607362" y="21302"/>
                </a:lnTo>
                <a:lnTo>
                  <a:pt x="2652627" y="37513"/>
                </a:lnTo>
                <a:lnTo>
                  <a:pt x="2696097" y="58057"/>
                </a:lnTo>
                <a:lnTo>
                  <a:pt x="2737449" y="82799"/>
                </a:lnTo>
                <a:lnTo>
                  <a:pt x="2776361" y="111605"/>
                </a:lnTo>
                <a:lnTo>
                  <a:pt x="2812509" y="144343"/>
                </a:lnTo>
                <a:lnTo>
                  <a:pt x="2845246" y="180490"/>
                </a:lnTo>
                <a:lnTo>
                  <a:pt x="2874053" y="219402"/>
                </a:lnTo>
                <a:lnTo>
                  <a:pt x="2898795" y="260755"/>
                </a:lnTo>
                <a:lnTo>
                  <a:pt x="2919339" y="304225"/>
                </a:lnTo>
                <a:lnTo>
                  <a:pt x="2935550" y="349489"/>
                </a:lnTo>
                <a:lnTo>
                  <a:pt x="2947296" y="396225"/>
                </a:lnTo>
                <a:lnTo>
                  <a:pt x="2954441" y="444109"/>
                </a:lnTo>
                <a:lnTo>
                  <a:pt x="2956852" y="492818"/>
                </a:lnTo>
                <a:lnTo>
                  <a:pt x="2956852" y="2635010"/>
                </a:lnTo>
                <a:lnTo>
                  <a:pt x="2954596" y="2682472"/>
                </a:lnTo>
                <a:lnTo>
                  <a:pt x="2947966" y="2728657"/>
                </a:lnTo>
                <a:lnTo>
                  <a:pt x="2937168" y="2773359"/>
                </a:lnTo>
                <a:lnTo>
                  <a:pt x="2922409" y="2816372"/>
                </a:lnTo>
                <a:lnTo>
                  <a:pt x="2903895" y="2857489"/>
                </a:lnTo>
                <a:lnTo>
                  <a:pt x="2881833" y="2896503"/>
                </a:lnTo>
                <a:lnTo>
                  <a:pt x="2856429" y="2933209"/>
                </a:lnTo>
                <a:lnTo>
                  <a:pt x="2827890" y="2967398"/>
                </a:lnTo>
                <a:lnTo>
                  <a:pt x="2796422" y="2998866"/>
                </a:lnTo>
                <a:lnTo>
                  <a:pt x="2762232" y="3027405"/>
                </a:lnTo>
                <a:lnTo>
                  <a:pt x="2725527" y="3052809"/>
                </a:lnTo>
                <a:lnTo>
                  <a:pt x="2686513" y="3074871"/>
                </a:lnTo>
                <a:lnTo>
                  <a:pt x="2645396" y="3093385"/>
                </a:lnTo>
                <a:lnTo>
                  <a:pt x="2602383" y="3108144"/>
                </a:lnTo>
                <a:lnTo>
                  <a:pt x="2557681" y="3118942"/>
                </a:lnTo>
                <a:lnTo>
                  <a:pt x="2511495" y="3125573"/>
                </a:lnTo>
                <a:lnTo>
                  <a:pt x="2464034" y="3127828"/>
                </a:lnTo>
                <a:lnTo>
                  <a:pt x="492818" y="3127828"/>
                </a:lnTo>
                <a:lnTo>
                  <a:pt x="445356" y="3125573"/>
                </a:lnTo>
                <a:lnTo>
                  <a:pt x="399171" y="3118942"/>
                </a:lnTo>
                <a:lnTo>
                  <a:pt x="354469" y="3108144"/>
                </a:lnTo>
                <a:lnTo>
                  <a:pt x="311456" y="3093385"/>
                </a:lnTo>
                <a:lnTo>
                  <a:pt x="270339" y="3074871"/>
                </a:lnTo>
                <a:lnTo>
                  <a:pt x="231325" y="3052809"/>
                </a:lnTo>
                <a:lnTo>
                  <a:pt x="194619" y="3027405"/>
                </a:lnTo>
                <a:lnTo>
                  <a:pt x="160430" y="2998866"/>
                </a:lnTo>
                <a:lnTo>
                  <a:pt x="128962" y="2967398"/>
                </a:lnTo>
                <a:lnTo>
                  <a:pt x="100423" y="2933209"/>
                </a:lnTo>
                <a:lnTo>
                  <a:pt x="75019" y="2896503"/>
                </a:lnTo>
                <a:lnTo>
                  <a:pt x="52957" y="2857489"/>
                </a:lnTo>
                <a:lnTo>
                  <a:pt x="34443" y="2816372"/>
                </a:lnTo>
                <a:lnTo>
                  <a:pt x="19684" y="2773359"/>
                </a:lnTo>
                <a:lnTo>
                  <a:pt x="8886" y="2728657"/>
                </a:lnTo>
                <a:lnTo>
                  <a:pt x="2255" y="2682472"/>
                </a:lnTo>
                <a:lnTo>
                  <a:pt x="0" y="2635010"/>
                </a:lnTo>
                <a:lnTo>
                  <a:pt x="0" y="492818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5" name="object 5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6" name="object 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933034" y="5689821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9363" y="4140883"/>
            <a:ext cx="1347047" cy="696807"/>
            <a:chOff x="1387022" y="3105662"/>
            <a:chExt cx="1010285" cy="522605"/>
          </a:xfrm>
        </p:grpSpPr>
        <p:sp>
          <p:nvSpPr>
            <p:cNvPr id="13" name="object 13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912104" y="509300"/>
                  </a:move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83069" y="4322769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solidFill>
                  <a:srgbClr val="FFFFFF"/>
                </a:solidFill>
                <a:latin typeface="Arial MT"/>
                <a:cs typeface="Arial MT"/>
              </a:rPr>
              <a:t>ETCD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96972" y="4140882"/>
            <a:ext cx="1459653" cy="696807"/>
            <a:chOff x="2547729" y="3105661"/>
            <a:chExt cx="1094740" cy="522605"/>
          </a:xfrm>
        </p:grpSpPr>
        <p:sp>
          <p:nvSpPr>
            <p:cNvPr id="17" name="object 17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996863" y="509301"/>
                  </a:move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96121" y="4183067"/>
            <a:ext cx="106172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652" marR="6773" indent="-4656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Controller Manager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1661" y="2397751"/>
            <a:ext cx="757767" cy="1328420"/>
            <a:chOff x="473745" y="1798313"/>
            <a:chExt cx="568325" cy="996315"/>
          </a:xfrm>
        </p:grpSpPr>
        <p:sp>
          <p:nvSpPr>
            <p:cNvPr id="22" name="object 22"/>
            <p:cNvSpPr/>
            <p:nvPr/>
          </p:nvSpPr>
          <p:spPr>
            <a:xfrm>
              <a:off x="483816" y="1803075"/>
              <a:ext cx="178435" cy="415290"/>
            </a:xfrm>
            <a:custGeom>
              <a:avLst/>
              <a:gdLst/>
              <a:ahLst/>
              <a:cxnLst/>
              <a:rect l="l" t="t" r="r" b="b"/>
              <a:pathLst>
                <a:path w="178434" h="415289">
                  <a:moveTo>
                    <a:pt x="0" y="0"/>
                  </a:moveTo>
                  <a:lnTo>
                    <a:pt x="178150" y="414987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47509" y="22118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31508" y="45926"/>
                  </a:moveTo>
                  <a:lnTo>
                    <a:pt x="0" y="12412"/>
                  </a:lnTo>
                  <a:lnTo>
                    <a:pt x="28913" y="0"/>
                  </a:lnTo>
                  <a:lnTo>
                    <a:pt x="31508" y="45926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47509" y="22118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12412"/>
                  </a:moveTo>
                  <a:lnTo>
                    <a:pt x="31508" y="45926"/>
                  </a:lnTo>
                  <a:lnTo>
                    <a:pt x="28913" y="0"/>
                  </a:lnTo>
                  <a:lnTo>
                    <a:pt x="0" y="12412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0095" y="2274206"/>
              <a:ext cx="555625" cy="513715"/>
            </a:xfrm>
            <a:custGeom>
              <a:avLst/>
              <a:gdLst/>
              <a:ahLst/>
              <a:cxnLst/>
              <a:rect l="l" t="t" r="r" b="b"/>
              <a:pathLst>
                <a:path w="555625" h="513714">
                  <a:moveTo>
                    <a:pt x="277585" y="513442"/>
                  </a:moveTo>
                  <a:lnTo>
                    <a:pt x="227689" y="509306"/>
                  </a:lnTo>
                  <a:lnTo>
                    <a:pt x="180726" y="497381"/>
                  </a:lnTo>
                  <a:lnTo>
                    <a:pt x="137482" y="478393"/>
                  </a:lnTo>
                  <a:lnTo>
                    <a:pt x="98740" y="453065"/>
                  </a:lnTo>
                  <a:lnTo>
                    <a:pt x="65284" y="422123"/>
                  </a:lnTo>
                  <a:lnTo>
                    <a:pt x="37898" y="386293"/>
                  </a:lnTo>
                  <a:lnTo>
                    <a:pt x="17366" y="346299"/>
                  </a:lnTo>
                  <a:lnTo>
                    <a:pt x="4472" y="302867"/>
                  </a:lnTo>
                  <a:lnTo>
                    <a:pt x="0" y="256721"/>
                  </a:lnTo>
                  <a:lnTo>
                    <a:pt x="4472" y="210575"/>
                  </a:lnTo>
                  <a:lnTo>
                    <a:pt x="17366" y="167143"/>
                  </a:lnTo>
                  <a:lnTo>
                    <a:pt x="37898" y="127149"/>
                  </a:lnTo>
                  <a:lnTo>
                    <a:pt x="65284" y="91319"/>
                  </a:lnTo>
                  <a:lnTo>
                    <a:pt x="98740" y="60377"/>
                  </a:lnTo>
                  <a:lnTo>
                    <a:pt x="137482" y="35050"/>
                  </a:lnTo>
                  <a:lnTo>
                    <a:pt x="180726" y="16061"/>
                  </a:lnTo>
                  <a:lnTo>
                    <a:pt x="227689" y="4136"/>
                  </a:lnTo>
                  <a:lnTo>
                    <a:pt x="277585" y="0"/>
                  </a:lnTo>
                  <a:lnTo>
                    <a:pt x="327481" y="4136"/>
                  </a:lnTo>
                  <a:lnTo>
                    <a:pt x="374444" y="16061"/>
                  </a:lnTo>
                  <a:lnTo>
                    <a:pt x="417688" y="35050"/>
                  </a:lnTo>
                  <a:lnTo>
                    <a:pt x="456430" y="60377"/>
                  </a:lnTo>
                  <a:lnTo>
                    <a:pt x="489886" y="91319"/>
                  </a:lnTo>
                  <a:lnTo>
                    <a:pt x="517272" y="127149"/>
                  </a:lnTo>
                  <a:lnTo>
                    <a:pt x="537804" y="167143"/>
                  </a:lnTo>
                  <a:lnTo>
                    <a:pt x="550698" y="210575"/>
                  </a:lnTo>
                  <a:lnTo>
                    <a:pt x="555170" y="256721"/>
                  </a:lnTo>
                  <a:lnTo>
                    <a:pt x="550698" y="302867"/>
                  </a:lnTo>
                  <a:lnTo>
                    <a:pt x="537804" y="346299"/>
                  </a:lnTo>
                  <a:lnTo>
                    <a:pt x="517272" y="386293"/>
                  </a:lnTo>
                  <a:lnTo>
                    <a:pt x="489886" y="422123"/>
                  </a:lnTo>
                  <a:lnTo>
                    <a:pt x="456430" y="453065"/>
                  </a:lnTo>
                  <a:lnTo>
                    <a:pt x="417688" y="478393"/>
                  </a:lnTo>
                  <a:lnTo>
                    <a:pt x="374444" y="497381"/>
                  </a:lnTo>
                  <a:lnTo>
                    <a:pt x="327481" y="509306"/>
                  </a:lnTo>
                  <a:lnTo>
                    <a:pt x="277585" y="51344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095" y="2274206"/>
              <a:ext cx="555625" cy="513715"/>
            </a:xfrm>
            <a:custGeom>
              <a:avLst/>
              <a:gdLst/>
              <a:ahLst/>
              <a:cxnLst/>
              <a:rect l="l" t="t" r="r" b="b"/>
              <a:pathLst>
                <a:path w="555625" h="513714">
                  <a:moveTo>
                    <a:pt x="0" y="256721"/>
                  </a:moveTo>
                  <a:lnTo>
                    <a:pt x="4472" y="210575"/>
                  </a:lnTo>
                  <a:lnTo>
                    <a:pt x="17366" y="167143"/>
                  </a:lnTo>
                  <a:lnTo>
                    <a:pt x="37898" y="127149"/>
                  </a:lnTo>
                  <a:lnTo>
                    <a:pt x="65284" y="91319"/>
                  </a:lnTo>
                  <a:lnTo>
                    <a:pt x="98740" y="60377"/>
                  </a:lnTo>
                  <a:lnTo>
                    <a:pt x="137482" y="35050"/>
                  </a:lnTo>
                  <a:lnTo>
                    <a:pt x="180726" y="16061"/>
                  </a:lnTo>
                  <a:lnTo>
                    <a:pt x="227689" y="4136"/>
                  </a:lnTo>
                  <a:lnTo>
                    <a:pt x="277585" y="0"/>
                  </a:lnTo>
                  <a:lnTo>
                    <a:pt x="327481" y="4136"/>
                  </a:lnTo>
                  <a:lnTo>
                    <a:pt x="374444" y="16061"/>
                  </a:lnTo>
                  <a:lnTo>
                    <a:pt x="417688" y="35050"/>
                  </a:lnTo>
                  <a:lnTo>
                    <a:pt x="456430" y="60377"/>
                  </a:lnTo>
                  <a:lnTo>
                    <a:pt x="489886" y="91319"/>
                  </a:lnTo>
                  <a:lnTo>
                    <a:pt x="517272" y="127149"/>
                  </a:lnTo>
                  <a:lnTo>
                    <a:pt x="537804" y="167143"/>
                  </a:lnTo>
                  <a:lnTo>
                    <a:pt x="550698" y="210575"/>
                  </a:lnTo>
                  <a:lnTo>
                    <a:pt x="555170" y="256721"/>
                  </a:lnTo>
                  <a:lnTo>
                    <a:pt x="550698" y="302867"/>
                  </a:lnTo>
                  <a:lnTo>
                    <a:pt x="537804" y="346299"/>
                  </a:lnTo>
                  <a:lnTo>
                    <a:pt x="517272" y="386293"/>
                  </a:lnTo>
                  <a:lnTo>
                    <a:pt x="489886" y="422123"/>
                  </a:lnTo>
                  <a:lnTo>
                    <a:pt x="456430" y="453065"/>
                  </a:lnTo>
                  <a:lnTo>
                    <a:pt x="417688" y="478393"/>
                  </a:lnTo>
                  <a:lnTo>
                    <a:pt x="374444" y="497381"/>
                  </a:lnTo>
                  <a:lnTo>
                    <a:pt x="327481" y="509306"/>
                  </a:lnTo>
                  <a:lnTo>
                    <a:pt x="277585" y="513442"/>
                  </a:lnTo>
                  <a:lnTo>
                    <a:pt x="227689" y="509306"/>
                  </a:lnTo>
                  <a:lnTo>
                    <a:pt x="180726" y="497381"/>
                  </a:lnTo>
                  <a:lnTo>
                    <a:pt x="137482" y="478393"/>
                  </a:lnTo>
                  <a:lnTo>
                    <a:pt x="98740" y="453065"/>
                  </a:lnTo>
                  <a:lnTo>
                    <a:pt x="65284" y="422123"/>
                  </a:lnTo>
                  <a:lnTo>
                    <a:pt x="37898" y="386293"/>
                  </a:lnTo>
                  <a:lnTo>
                    <a:pt x="17366" y="346299"/>
                  </a:lnTo>
                  <a:lnTo>
                    <a:pt x="4472" y="302867"/>
                  </a:lnTo>
                  <a:lnTo>
                    <a:pt x="0" y="25672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56894" y="3249265"/>
            <a:ext cx="30649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33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1333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64580" y="3355709"/>
            <a:ext cx="1782233" cy="55033"/>
            <a:chOff x="1098434" y="2516781"/>
            <a:chExt cx="1336675" cy="41275"/>
          </a:xfrm>
        </p:grpSpPr>
        <p:sp>
          <p:nvSpPr>
            <p:cNvPr id="29" name="object 29"/>
            <p:cNvSpPr/>
            <p:nvPr/>
          </p:nvSpPr>
          <p:spPr>
            <a:xfrm>
              <a:off x="1098434" y="2537276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128861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03186" y="3811446"/>
            <a:ext cx="309033" cy="420793"/>
            <a:chOff x="452389" y="2858584"/>
            <a:chExt cx="231775" cy="315595"/>
          </a:xfrm>
        </p:grpSpPr>
        <p:sp>
          <p:nvSpPr>
            <p:cNvPr id="33" name="object 33"/>
            <p:cNvSpPr/>
            <p:nvPr/>
          </p:nvSpPr>
          <p:spPr>
            <a:xfrm>
              <a:off x="457151" y="2898326"/>
              <a:ext cx="196850" cy="271145"/>
            </a:xfrm>
            <a:custGeom>
              <a:avLst/>
              <a:gdLst/>
              <a:ahLst/>
              <a:cxnLst/>
              <a:rect l="l" t="t" r="r" b="b"/>
              <a:pathLst>
                <a:path w="196850" h="271144">
                  <a:moveTo>
                    <a:pt x="0" y="271032"/>
                  </a:moveTo>
                  <a:lnTo>
                    <a:pt x="196766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41187" y="286334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462" y="44222"/>
                  </a:moveTo>
                  <a:lnTo>
                    <a:pt x="0" y="25736"/>
                  </a:lnTo>
                  <a:lnTo>
                    <a:pt x="38125" y="0"/>
                  </a:lnTo>
                  <a:lnTo>
                    <a:pt x="25462" y="4422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1187" y="286334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462" y="44222"/>
                  </a:moveTo>
                  <a:lnTo>
                    <a:pt x="38125" y="0"/>
                  </a:lnTo>
                  <a:lnTo>
                    <a:pt x="0" y="25736"/>
                  </a:lnTo>
                  <a:lnTo>
                    <a:pt x="25462" y="44222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23731" y="2030337"/>
            <a:ext cx="784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kubectl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7854" y="4268331"/>
            <a:ext cx="270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UI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0791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0097" y="2388856"/>
            <a:ext cx="965383" cy="9653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167" y="-45676"/>
            <a:ext cx="4179147" cy="1376445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/>
              <a:t>Captain of</a:t>
            </a:r>
            <a:r>
              <a:rPr spc="7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spc="-27" dirty="0"/>
              <a:t>Ship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7432" y="925390"/>
            <a:ext cx="7535333" cy="1694224"/>
          </a:xfrm>
          <a:prstGeom prst="rect">
            <a:avLst/>
          </a:prstGeom>
        </p:spPr>
        <p:txBody>
          <a:bodyPr vert="horz" wrap="square" lIns="0" tIns="110913" rIns="0" bIns="0" rtlCol="0">
            <a:spAutoFit/>
          </a:bodyPr>
          <a:lstStyle/>
          <a:p>
            <a:pPr marL="428403" indent="-411470">
              <a:spcBef>
                <a:spcPts val="873"/>
              </a:spcBef>
              <a:buChar char="-"/>
              <a:tabLst>
                <a:tab pos="428403" algn="l"/>
              </a:tabLst>
            </a:pP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Manages</a:t>
            </a:r>
            <a:r>
              <a:rPr sz="2133" spc="-3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all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sort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activity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 ship</a:t>
            </a:r>
            <a:endParaRPr sz="2133">
              <a:latin typeface="Arial MT"/>
              <a:cs typeface="Arial MT"/>
            </a:endParaRPr>
          </a:p>
          <a:p>
            <a:pPr marL="428403" indent="-411470">
              <a:spcBef>
                <a:spcPts val="740"/>
              </a:spcBef>
              <a:buChar char="-"/>
              <a:tabLst>
                <a:tab pos="428403" algn="l"/>
              </a:tabLst>
            </a:pP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Let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master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ship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knows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they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are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interested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join</a:t>
            </a:r>
            <a:endParaRPr sz="2133">
              <a:latin typeface="Arial MT"/>
              <a:cs typeface="Arial MT"/>
            </a:endParaRPr>
          </a:p>
          <a:p>
            <a:pPr marL="428403" indent="-411470">
              <a:spcBef>
                <a:spcPts val="740"/>
              </a:spcBef>
              <a:buChar char="-"/>
              <a:tabLst>
                <a:tab pos="428403" algn="l"/>
              </a:tabLst>
            </a:pP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Sending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reports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back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master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about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2133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status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27" dirty="0">
                <a:solidFill>
                  <a:srgbClr val="595959"/>
                </a:solidFill>
                <a:latin typeface="Arial MT"/>
                <a:cs typeface="Arial MT"/>
              </a:rPr>
              <a:t>ship</a:t>
            </a:r>
            <a:endParaRPr sz="2133">
              <a:latin typeface="Arial MT"/>
              <a:cs typeface="Arial MT"/>
            </a:endParaRPr>
          </a:p>
          <a:p>
            <a:pPr marL="428403" indent="-411470">
              <a:spcBef>
                <a:spcPts val="740"/>
              </a:spcBef>
              <a:buChar char="-"/>
              <a:tabLst>
                <a:tab pos="428403" algn="l"/>
              </a:tabLst>
            </a:pP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Sending</a:t>
            </a:r>
            <a:r>
              <a:rPr sz="2133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reports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about</a:t>
            </a:r>
            <a:r>
              <a:rPr sz="2133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status</a:t>
            </a:r>
            <a:r>
              <a:rPr sz="2133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2133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dirty="0">
                <a:solidFill>
                  <a:srgbClr val="595959"/>
                </a:solidFill>
                <a:latin typeface="Arial MT"/>
                <a:cs typeface="Arial MT"/>
              </a:rPr>
              <a:t>the</a:t>
            </a:r>
            <a:r>
              <a:rPr sz="2133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133" spc="-13" dirty="0">
                <a:solidFill>
                  <a:srgbClr val="595959"/>
                </a:solidFill>
                <a:latin typeface="Arial MT"/>
                <a:cs typeface="Arial MT"/>
              </a:rPr>
              <a:t>containers</a:t>
            </a:r>
            <a:endParaRPr sz="2133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0097" y="4310812"/>
            <a:ext cx="965383" cy="9653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629" y="3371618"/>
            <a:ext cx="5449135" cy="1244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030" y="2176483"/>
            <a:ext cx="2087971" cy="11951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882" y="4576580"/>
            <a:ext cx="2087971" cy="11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5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9663" y="2358887"/>
            <a:ext cx="965383" cy="9653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17600" y="713556"/>
            <a:ext cx="14020800" cy="1313972"/>
          </a:xfrm>
          <a:prstGeom prst="rect">
            <a:avLst/>
          </a:prstGeom>
        </p:spPr>
        <p:txBody>
          <a:bodyPr vert="horz" wrap="square" lIns="0" tIns="20404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607"/>
              </a:spcBef>
            </a:pPr>
            <a:r>
              <a:rPr dirty="0"/>
              <a:t>Captain</a:t>
            </a:r>
            <a:r>
              <a:rPr spc="13" dirty="0"/>
              <a:t> </a:t>
            </a:r>
            <a:r>
              <a:rPr dirty="0"/>
              <a:t>of</a:t>
            </a:r>
            <a:r>
              <a:rPr spc="7" dirty="0"/>
              <a:t> </a:t>
            </a:r>
            <a:r>
              <a:rPr dirty="0"/>
              <a:t>the</a:t>
            </a:r>
            <a:r>
              <a:rPr spc="7" dirty="0"/>
              <a:t> </a:t>
            </a:r>
            <a:r>
              <a:rPr dirty="0"/>
              <a:t>Ship</a:t>
            </a:r>
            <a:r>
              <a:rPr spc="13" dirty="0"/>
              <a:t> </a:t>
            </a:r>
            <a:r>
              <a:rPr dirty="0"/>
              <a:t>~</a:t>
            </a:r>
            <a:r>
              <a:rPr spc="33" dirty="0"/>
              <a:t> </a:t>
            </a:r>
            <a:r>
              <a:rPr spc="-13" dirty="0">
                <a:solidFill>
                  <a:srgbClr val="4008FF"/>
                </a:solidFill>
              </a:rPr>
              <a:t>Kubelet</a:t>
            </a:r>
          </a:p>
          <a:p>
            <a:pPr marL="16933">
              <a:lnSpc>
                <a:spcPct val="100000"/>
              </a:lnSpc>
              <a:spcBef>
                <a:spcPts val="813"/>
              </a:spcBef>
            </a:pPr>
            <a:r>
              <a:rPr sz="2133" dirty="0">
                <a:solidFill>
                  <a:srgbClr val="595959"/>
                </a:solidFill>
              </a:rPr>
              <a:t>Agent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which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runs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on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each</a:t>
            </a:r>
            <a:r>
              <a:rPr sz="2133" spc="-20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nodes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of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the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spc="-13" dirty="0">
                <a:solidFill>
                  <a:srgbClr val="595959"/>
                </a:solidFill>
              </a:rPr>
              <a:t>container</a:t>
            </a:r>
            <a:endParaRPr sz="2133"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0097" y="4310814"/>
            <a:ext cx="965383" cy="9653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629" y="3371618"/>
            <a:ext cx="5449135" cy="12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480" y="2129134"/>
            <a:ext cx="2087971" cy="1195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332" y="4529231"/>
            <a:ext cx="2087971" cy="11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36681" y="5447327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37506" y="1510693"/>
            <a:ext cx="9002607" cy="4047067"/>
            <a:chOff x="1303129" y="1133020"/>
            <a:chExt cx="6751955" cy="3035300"/>
          </a:xfrm>
        </p:grpSpPr>
        <p:sp>
          <p:nvSpPr>
            <p:cNvPr id="5" name="object 5"/>
            <p:cNvSpPr/>
            <p:nvPr/>
          </p:nvSpPr>
          <p:spPr>
            <a:xfrm>
              <a:off x="5120346" y="1139370"/>
              <a:ext cx="2927985" cy="2881630"/>
            </a:xfrm>
            <a:custGeom>
              <a:avLst/>
              <a:gdLst/>
              <a:ahLst/>
              <a:cxnLst/>
              <a:rect l="l" t="t" r="r" b="b"/>
              <a:pathLst>
                <a:path w="2927984" h="2881629">
                  <a:moveTo>
                    <a:pt x="0" y="480190"/>
                  </a:moveTo>
                  <a:lnTo>
                    <a:pt x="2479" y="431093"/>
                  </a:lnTo>
                  <a:lnTo>
                    <a:pt x="9755" y="383415"/>
                  </a:lnTo>
                  <a:lnTo>
                    <a:pt x="21588" y="337396"/>
                  </a:lnTo>
                  <a:lnTo>
                    <a:pt x="37735" y="293278"/>
                  </a:lnTo>
                  <a:lnTo>
                    <a:pt x="57956" y="251303"/>
                  </a:lnTo>
                  <a:lnTo>
                    <a:pt x="82008" y="211711"/>
                  </a:lnTo>
                  <a:lnTo>
                    <a:pt x="109652" y="174744"/>
                  </a:lnTo>
                  <a:lnTo>
                    <a:pt x="140644" y="140644"/>
                  </a:lnTo>
                  <a:lnTo>
                    <a:pt x="174744" y="109652"/>
                  </a:lnTo>
                  <a:lnTo>
                    <a:pt x="211711" y="82008"/>
                  </a:lnTo>
                  <a:lnTo>
                    <a:pt x="251303" y="57956"/>
                  </a:lnTo>
                  <a:lnTo>
                    <a:pt x="293278" y="37735"/>
                  </a:lnTo>
                  <a:lnTo>
                    <a:pt x="337396" y="21588"/>
                  </a:lnTo>
                  <a:lnTo>
                    <a:pt x="383415" y="9755"/>
                  </a:lnTo>
                  <a:lnTo>
                    <a:pt x="431093" y="2479"/>
                  </a:lnTo>
                  <a:lnTo>
                    <a:pt x="480190" y="0"/>
                  </a:lnTo>
                  <a:lnTo>
                    <a:pt x="2447632" y="0"/>
                  </a:lnTo>
                  <a:lnTo>
                    <a:pt x="2495093" y="2349"/>
                  </a:lnTo>
                  <a:lnTo>
                    <a:pt x="2541750" y="9311"/>
                  </a:lnTo>
                  <a:lnTo>
                    <a:pt x="2587288" y="20756"/>
                  </a:lnTo>
                  <a:lnTo>
                    <a:pt x="2631393" y="36552"/>
                  </a:lnTo>
                  <a:lnTo>
                    <a:pt x="2673749" y="56569"/>
                  </a:lnTo>
                  <a:lnTo>
                    <a:pt x="2714042" y="80677"/>
                  </a:lnTo>
                  <a:lnTo>
                    <a:pt x="2751956" y="108746"/>
                  </a:lnTo>
                  <a:lnTo>
                    <a:pt x="2787177" y="140644"/>
                  </a:lnTo>
                  <a:lnTo>
                    <a:pt x="2819076" y="175865"/>
                  </a:lnTo>
                  <a:lnTo>
                    <a:pt x="2847145" y="213780"/>
                  </a:lnTo>
                  <a:lnTo>
                    <a:pt x="2871253" y="254073"/>
                  </a:lnTo>
                  <a:lnTo>
                    <a:pt x="2891270" y="296429"/>
                  </a:lnTo>
                  <a:lnTo>
                    <a:pt x="2907066" y="340534"/>
                  </a:lnTo>
                  <a:lnTo>
                    <a:pt x="2918510" y="386072"/>
                  </a:lnTo>
                  <a:lnTo>
                    <a:pt x="2925472" y="432729"/>
                  </a:lnTo>
                  <a:lnTo>
                    <a:pt x="2927822" y="480190"/>
                  </a:lnTo>
                  <a:lnTo>
                    <a:pt x="2927822" y="2400894"/>
                  </a:lnTo>
                  <a:lnTo>
                    <a:pt x="2925343" y="2449991"/>
                  </a:lnTo>
                  <a:lnTo>
                    <a:pt x="2918066" y="2497669"/>
                  </a:lnTo>
                  <a:lnTo>
                    <a:pt x="2906234" y="2543688"/>
                  </a:lnTo>
                  <a:lnTo>
                    <a:pt x="2890086" y="2587806"/>
                  </a:lnTo>
                  <a:lnTo>
                    <a:pt x="2869866" y="2629781"/>
                  </a:lnTo>
                  <a:lnTo>
                    <a:pt x="2845813" y="2669373"/>
                  </a:lnTo>
                  <a:lnTo>
                    <a:pt x="2818170" y="2706340"/>
                  </a:lnTo>
                  <a:lnTo>
                    <a:pt x="2787178" y="2740440"/>
                  </a:lnTo>
                  <a:lnTo>
                    <a:pt x="2753078" y="2771432"/>
                  </a:lnTo>
                  <a:lnTo>
                    <a:pt x="2716111" y="2799075"/>
                  </a:lnTo>
                  <a:lnTo>
                    <a:pt x="2676519" y="2823128"/>
                  </a:lnTo>
                  <a:lnTo>
                    <a:pt x="2634544" y="2843349"/>
                  </a:lnTo>
                  <a:lnTo>
                    <a:pt x="2590426" y="2859496"/>
                  </a:lnTo>
                  <a:lnTo>
                    <a:pt x="2544407" y="2871328"/>
                  </a:lnTo>
                  <a:lnTo>
                    <a:pt x="2496729" y="2878605"/>
                  </a:lnTo>
                  <a:lnTo>
                    <a:pt x="2447632" y="2881084"/>
                  </a:lnTo>
                  <a:lnTo>
                    <a:pt x="480190" y="2881084"/>
                  </a:lnTo>
                  <a:lnTo>
                    <a:pt x="431093" y="2878605"/>
                  </a:lnTo>
                  <a:lnTo>
                    <a:pt x="383415" y="2871328"/>
                  </a:lnTo>
                  <a:lnTo>
                    <a:pt x="337396" y="2859496"/>
                  </a:lnTo>
                  <a:lnTo>
                    <a:pt x="293278" y="2843349"/>
                  </a:lnTo>
                  <a:lnTo>
                    <a:pt x="251303" y="2823128"/>
                  </a:lnTo>
                  <a:lnTo>
                    <a:pt x="211711" y="2799075"/>
                  </a:lnTo>
                  <a:lnTo>
                    <a:pt x="174744" y="2771432"/>
                  </a:lnTo>
                  <a:lnTo>
                    <a:pt x="140644" y="2740440"/>
                  </a:lnTo>
                  <a:lnTo>
                    <a:pt x="109652" y="2706340"/>
                  </a:lnTo>
                  <a:lnTo>
                    <a:pt x="82008" y="2669373"/>
                  </a:lnTo>
                  <a:lnTo>
                    <a:pt x="57956" y="2629781"/>
                  </a:lnTo>
                  <a:lnTo>
                    <a:pt x="37735" y="2587806"/>
                  </a:lnTo>
                  <a:lnTo>
                    <a:pt x="21588" y="2543688"/>
                  </a:lnTo>
                  <a:lnTo>
                    <a:pt x="9755" y="2497669"/>
                  </a:lnTo>
                  <a:lnTo>
                    <a:pt x="2479" y="2449991"/>
                  </a:lnTo>
                  <a:lnTo>
                    <a:pt x="0" y="2400894"/>
                  </a:lnTo>
                  <a:lnTo>
                    <a:pt x="0" y="48019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87311" y="5665605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49363" y="4140883"/>
            <a:ext cx="1347047" cy="696807"/>
            <a:chOff x="1387022" y="3105662"/>
            <a:chExt cx="1010285" cy="522605"/>
          </a:xfrm>
        </p:grpSpPr>
        <p:sp>
          <p:nvSpPr>
            <p:cNvPr id="13" name="object 13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912104" y="509300"/>
                  </a:move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83069" y="4322769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solidFill>
                  <a:srgbClr val="FFFFFF"/>
                </a:solidFill>
                <a:latin typeface="Arial MT"/>
                <a:cs typeface="Arial MT"/>
              </a:rPr>
              <a:t>ETCD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96972" y="4140882"/>
            <a:ext cx="1459653" cy="696807"/>
            <a:chOff x="2547729" y="3105661"/>
            <a:chExt cx="1094740" cy="522605"/>
          </a:xfrm>
        </p:grpSpPr>
        <p:sp>
          <p:nvSpPr>
            <p:cNvPr id="17" name="object 17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996863" y="509301"/>
                  </a:move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96121" y="4183067"/>
            <a:ext cx="106172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652" marR="6773" indent="-4656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Controller Manager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093858" y="1986811"/>
            <a:ext cx="1241213" cy="516467"/>
            <a:chOff x="5320393" y="1490108"/>
            <a:chExt cx="930910" cy="387350"/>
          </a:xfrm>
        </p:grpSpPr>
        <p:sp>
          <p:nvSpPr>
            <p:cNvPr id="22" name="object 22"/>
            <p:cNvSpPr/>
            <p:nvPr/>
          </p:nvSpPr>
          <p:spPr>
            <a:xfrm>
              <a:off x="5326743" y="1496458"/>
              <a:ext cx="918210" cy="374650"/>
            </a:xfrm>
            <a:custGeom>
              <a:avLst/>
              <a:gdLst/>
              <a:ahLst/>
              <a:cxnLst/>
              <a:rect l="l" t="t" r="r" b="b"/>
              <a:pathLst>
                <a:path w="918210" h="374650">
                  <a:moveTo>
                    <a:pt x="855192" y="374394"/>
                  </a:moveTo>
                  <a:lnTo>
                    <a:pt x="62400" y="374394"/>
                  </a:lnTo>
                  <a:lnTo>
                    <a:pt x="38111" y="369491"/>
                  </a:lnTo>
                  <a:lnTo>
                    <a:pt x="18276" y="356118"/>
                  </a:lnTo>
                  <a:lnTo>
                    <a:pt x="4903" y="336283"/>
                  </a:lnTo>
                  <a:lnTo>
                    <a:pt x="0" y="311994"/>
                  </a:lnTo>
                  <a:lnTo>
                    <a:pt x="0" y="62400"/>
                  </a:lnTo>
                  <a:lnTo>
                    <a:pt x="4821" y="38520"/>
                  </a:lnTo>
                  <a:lnTo>
                    <a:pt x="4903" y="38111"/>
                  </a:lnTo>
                  <a:lnTo>
                    <a:pt x="18276" y="18276"/>
                  </a:lnTo>
                  <a:lnTo>
                    <a:pt x="38111" y="4903"/>
                  </a:lnTo>
                  <a:lnTo>
                    <a:pt x="62400" y="0"/>
                  </a:lnTo>
                  <a:lnTo>
                    <a:pt x="855192" y="0"/>
                  </a:lnTo>
                  <a:lnTo>
                    <a:pt x="899316" y="18276"/>
                  </a:lnTo>
                  <a:lnTo>
                    <a:pt x="917592" y="62400"/>
                  </a:lnTo>
                  <a:lnTo>
                    <a:pt x="917592" y="311994"/>
                  </a:lnTo>
                  <a:lnTo>
                    <a:pt x="912689" y="336283"/>
                  </a:lnTo>
                  <a:lnTo>
                    <a:pt x="899316" y="356118"/>
                  </a:lnTo>
                  <a:lnTo>
                    <a:pt x="879481" y="369491"/>
                  </a:lnTo>
                  <a:lnTo>
                    <a:pt x="855192" y="374394"/>
                  </a:lnTo>
                  <a:close/>
                </a:path>
              </a:pathLst>
            </a:custGeom>
            <a:solidFill>
              <a:srgbClr val="4008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326743" y="1496458"/>
              <a:ext cx="918210" cy="374650"/>
            </a:xfrm>
            <a:custGeom>
              <a:avLst/>
              <a:gdLst/>
              <a:ahLst/>
              <a:cxnLst/>
              <a:rect l="l" t="t" r="r" b="b"/>
              <a:pathLst>
                <a:path w="918210" h="374650">
                  <a:moveTo>
                    <a:pt x="0" y="62400"/>
                  </a:moveTo>
                  <a:lnTo>
                    <a:pt x="4903" y="38111"/>
                  </a:lnTo>
                  <a:lnTo>
                    <a:pt x="18276" y="18276"/>
                  </a:lnTo>
                  <a:lnTo>
                    <a:pt x="38111" y="4903"/>
                  </a:lnTo>
                  <a:lnTo>
                    <a:pt x="62400" y="0"/>
                  </a:lnTo>
                  <a:lnTo>
                    <a:pt x="855192" y="0"/>
                  </a:lnTo>
                  <a:lnTo>
                    <a:pt x="899316" y="18276"/>
                  </a:lnTo>
                  <a:lnTo>
                    <a:pt x="917592" y="62400"/>
                  </a:lnTo>
                  <a:lnTo>
                    <a:pt x="917592" y="311994"/>
                  </a:lnTo>
                  <a:lnTo>
                    <a:pt x="912689" y="336283"/>
                  </a:lnTo>
                  <a:lnTo>
                    <a:pt x="899316" y="356118"/>
                  </a:lnTo>
                  <a:lnTo>
                    <a:pt x="879481" y="369491"/>
                  </a:lnTo>
                  <a:lnTo>
                    <a:pt x="855192" y="374394"/>
                  </a:lnTo>
                  <a:lnTo>
                    <a:pt x="62400" y="374394"/>
                  </a:lnTo>
                  <a:lnTo>
                    <a:pt x="38111" y="369491"/>
                  </a:lnTo>
                  <a:lnTo>
                    <a:pt x="18276" y="356118"/>
                  </a:lnTo>
                  <a:lnTo>
                    <a:pt x="4903" y="336283"/>
                  </a:lnTo>
                  <a:lnTo>
                    <a:pt x="0" y="311994"/>
                  </a:lnTo>
                  <a:lnTo>
                    <a:pt x="0" y="6240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237782" y="2052004"/>
            <a:ext cx="9516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Kubelet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464579" y="2173206"/>
            <a:ext cx="9033087" cy="3060700"/>
            <a:chOff x="1098434" y="1629904"/>
            <a:chExt cx="6774815" cy="2295525"/>
          </a:xfrm>
        </p:grpSpPr>
        <p:sp>
          <p:nvSpPr>
            <p:cNvPr id="26" name="object 26"/>
            <p:cNvSpPr/>
            <p:nvPr/>
          </p:nvSpPr>
          <p:spPr>
            <a:xfrm>
              <a:off x="3686628" y="1650400"/>
              <a:ext cx="1532255" cy="838835"/>
            </a:xfrm>
            <a:custGeom>
              <a:avLst/>
              <a:gdLst/>
              <a:ahLst/>
              <a:cxnLst/>
              <a:rect l="l" t="t" r="r" b="b"/>
              <a:pathLst>
                <a:path w="1532254" h="838835">
                  <a:moveTo>
                    <a:pt x="0" y="838799"/>
                  </a:moveTo>
                  <a:lnTo>
                    <a:pt x="794699" y="838799"/>
                  </a:lnTo>
                  <a:lnTo>
                    <a:pt x="794699" y="0"/>
                  </a:lnTo>
                  <a:lnTo>
                    <a:pt x="1532249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218879" y="1634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218879" y="1634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435599" y="2579913"/>
              <a:ext cx="2431415" cy="1339215"/>
            </a:xfrm>
            <a:custGeom>
              <a:avLst/>
              <a:gdLst/>
              <a:ahLst/>
              <a:cxnLst/>
              <a:rect l="l" t="t" r="r" b="b"/>
              <a:pathLst>
                <a:path w="2431415" h="1339214">
                  <a:moveTo>
                    <a:pt x="0" y="223161"/>
                  </a:moveTo>
                  <a:lnTo>
                    <a:pt x="4533" y="178186"/>
                  </a:lnTo>
                  <a:lnTo>
                    <a:pt x="17537" y="136296"/>
                  </a:lnTo>
                  <a:lnTo>
                    <a:pt x="38112" y="98389"/>
                  </a:lnTo>
                  <a:lnTo>
                    <a:pt x="65362" y="65362"/>
                  </a:lnTo>
                  <a:lnTo>
                    <a:pt x="98389" y="38112"/>
                  </a:lnTo>
                  <a:lnTo>
                    <a:pt x="136296" y="17537"/>
                  </a:lnTo>
                  <a:lnTo>
                    <a:pt x="178186" y="4533"/>
                  </a:lnTo>
                  <a:lnTo>
                    <a:pt x="223161" y="0"/>
                  </a:lnTo>
                  <a:lnTo>
                    <a:pt x="2207981" y="0"/>
                  </a:lnTo>
                  <a:lnTo>
                    <a:pt x="2251721" y="4327"/>
                  </a:lnTo>
                  <a:lnTo>
                    <a:pt x="2293381" y="16987"/>
                  </a:lnTo>
                  <a:lnTo>
                    <a:pt x="2331791" y="37493"/>
                  </a:lnTo>
                  <a:lnTo>
                    <a:pt x="2365780" y="65362"/>
                  </a:lnTo>
                  <a:lnTo>
                    <a:pt x="2393649" y="99351"/>
                  </a:lnTo>
                  <a:lnTo>
                    <a:pt x="2414155" y="137761"/>
                  </a:lnTo>
                  <a:lnTo>
                    <a:pt x="2426815" y="179421"/>
                  </a:lnTo>
                  <a:lnTo>
                    <a:pt x="2431142" y="223161"/>
                  </a:lnTo>
                  <a:lnTo>
                    <a:pt x="2431142" y="1115780"/>
                  </a:lnTo>
                  <a:lnTo>
                    <a:pt x="2426609" y="1160755"/>
                  </a:lnTo>
                  <a:lnTo>
                    <a:pt x="2413605" y="1202645"/>
                  </a:lnTo>
                  <a:lnTo>
                    <a:pt x="2393030" y="1240552"/>
                  </a:lnTo>
                  <a:lnTo>
                    <a:pt x="2365780" y="1273579"/>
                  </a:lnTo>
                  <a:lnTo>
                    <a:pt x="2332753" y="1300829"/>
                  </a:lnTo>
                  <a:lnTo>
                    <a:pt x="2294846" y="1321404"/>
                  </a:lnTo>
                  <a:lnTo>
                    <a:pt x="2252956" y="1334408"/>
                  </a:lnTo>
                  <a:lnTo>
                    <a:pt x="2207981" y="1338941"/>
                  </a:lnTo>
                  <a:lnTo>
                    <a:pt x="223161" y="1338941"/>
                  </a:lnTo>
                  <a:lnTo>
                    <a:pt x="178186" y="1334408"/>
                  </a:lnTo>
                  <a:lnTo>
                    <a:pt x="136296" y="1321404"/>
                  </a:lnTo>
                  <a:lnTo>
                    <a:pt x="98389" y="1300829"/>
                  </a:lnTo>
                  <a:lnTo>
                    <a:pt x="65362" y="1273579"/>
                  </a:lnTo>
                  <a:lnTo>
                    <a:pt x="38112" y="1240552"/>
                  </a:lnTo>
                  <a:lnTo>
                    <a:pt x="17537" y="1202645"/>
                  </a:lnTo>
                  <a:lnTo>
                    <a:pt x="4533" y="1160755"/>
                  </a:lnTo>
                  <a:lnTo>
                    <a:pt x="0" y="1115780"/>
                  </a:lnTo>
                  <a:lnTo>
                    <a:pt x="0" y="22316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98434" y="2537277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128861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31661" y="2397751"/>
            <a:ext cx="757767" cy="1328420"/>
            <a:chOff x="473745" y="1798313"/>
            <a:chExt cx="568325" cy="996315"/>
          </a:xfrm>
        </p:grpSpPr>
        <p:sp>
          <p:nvSpPr>
            <p:cNvPr id="34" name="object 34"/>
            <p:cNvSpPr/>
            <p:nvPr/>
          </p:nvSpPr>
          <p:spPr>
            <a:xfrm>
              <a:off x="483816" y="1803075"/>
              <a:ext cx="178435" cy="415290"/>
            </a:xfrm>
            <a:custGeom>
              <a:avLst/>
              <a:gdLst/>
              <a:ahLst/>
              <a:cxnLst/>
              <a:rect l="l" t="t" r="r" b="b"/>
              <a:pathLst>
                <a:path w="178434" h="415289">
                  <a:moveTo>
                    <a:pt x="0" y="0"/>
                  </a:moveTo>
                  <a:lnTo>
                    <a:pt x="178150" y="414987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47509" y="22118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31508" y="45926"/>
                  </a:moveTo>
                  <a:lnTo>
                    <a:pt x="0" y="12412"/>
                  </a:lnTo>
                  <a:lnTo>
                    <a:pt x="28913" y="0"/>
                  </a:lnTo>
                  <a:lnTo>
                    <a:pt x="31508" y="45926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47509" y="22118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12412"/>
                  </a:moveTo>
                  <a:lnTo>
                    <a:pt x="31508" y="45926"/>
                  </a:lnTo>
                  <a:lnTo>
                    <a:pt x="28913" y="0"/>
                  </a:lnTo>
                  <a:lnTo>
                    <a:pt x="0" y="12412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80095" y="2274206"/>
              <a:ext cx="555625" cy="513715"/>
            </a:xfrm>
            <a:custGeom>
              <a:avLst/>
              <a:gdLst/>
              <a:ahLst/>
              <a:cxnLst/>
              <a:rect l="l" t="t" r="r" b="b"/>
              <a:pathLst>
                <a:path w="555625" h="513714">
                  <a:moveTo>
                    <a:pt x="277585" y="513442"/>
                  </a:moveTo>
                  <a:lnTo>
                    <a:pt x="227689" y="509306"/>
                  </a:lnTo>
                  <a:lnTo>
                    <a:pt x="180726" y="497381"/>
                  </a:lnTo>
                  <a:lnTo>
                    <a:pt x="137482" y="478393"/>
                  </a:lnTo>
                  <a:lnTo>
                    <a:pt x="98740" y="453065"/>
                  </a:lnTo>
                  <a:lnTo>
                    <a:pt x="65284" y="422123"/>
                  </a:lnTo>
                  <a:lnTo>
                    <a:pt x="37898" y="386293"/>
                  </a:lnTo>
                  <a:lnTo>
                    <a:pt x="17366" y="346299"/>
                  </a:lnTo>
                  <a:lnTo>
                    <a:pt x="4472" y="302867"/>
                  </a:lnTo>
                  <a:lnTo>
                    <a:pt x="0" y="256721"/>
                  </a:lnTo>
                  <a:lnTo>
                    <a:pt x="4472" y="210575"/>
                  </a:lnTo>
                  <a:lnTo>
                    <a:pt x="17366" y="167143"/>
                  </a:lnTo>
                  <a:lnTo>
                    <a:pt x="37898" y="127149"/>
                  </a:lnTo>
                  <a:lnTo>
                    <a:pt x="65284" y="91319"/>
                  </a:lnTo>
                  <a:lnTo>
                    <a:pt x="98740" y="60377"/>
                  </a:lnTo>
                  <a:lnTo>
                    <a:pt x="137482" y="35050"/>
                  </a:lnTo>
                  <a:lnTo>
                    <a:pt x="180726" y="16061"/>
                  </a:lnTo>
                  <a:lnTo>
                    <a:pt x="227689" y="4136"/>
                  </a:lnTo>
                  <a:lnTo>
                    <a:pt x="277585" y="0"/>
                  </a:lnTo>
                  <a:lnTo>
                    <a:pt x="327481" y="4136"/>
                  </a:lnTo>
                  <a:lnTo>
                    <a:pt x="374444" y="16061"/>
                  </a:lnTo>
                  <a:lnTo>
                    <a:pt x="417688" y="35050"/>
                  </a:lnTo>
                  <a:lnTo>
                    <a:pt x="456430" y="60377"/>
                  </a:lnTo>
                  <a:lnTo>
                    <a:pt x="489886" y="91319"/>
                  </a:lnTo>
                  <a:lnTo>
                    <a:pt x="517272" y="127149"/>
                  </a:lnTo>
                  <a:lnTo>
                    <a:pt x="537804" y="167143"/>
                  </a:lnTo>
                  <a:lnTo>
                    <a:pt x="550698" y="210575"/>
                  </a:lnTo>
                  <a:lnTo>
                    <a:pt x="555170" y="256721"/>
                  </a:lnTo>
                  <a:lnTo>
                    <a:pt x="550698" y="302867"/>
                  </a:lnTo>
                  <a:lnTo>
                    <a:pt x="537804" y="346299"/>
                  </a:lnTo>
                  <a:lnTo>
                    <a:pt x="517272" y="386293"/>
                  </a:lnTo>
                  <a:lnTo>
                    <a:pt x="489886" y="422123"/>
                  </a:lnTo>
                  <a:lnTo>
                    <a:pt x="456430" y="453065"/>
                  </a:lnTo>
                  <a:lnTo>
                    <a:pt x="417688" y="478393"/>
                  </a:lnTo>
                  <a:lnTo>
                    <a:pt x="374444" y="497381"/>
                  </a:lnTo>
                  <a:lnTo>
                    <a:pt x="327481" y="509306"/>
                  </a:lnTo>
                  <a:lnTo>
                    <a:pt x="277585" y="51344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80095" y="2274206"/>
              <a:ext cx="555625" cy="513715"/>
            </a:xfrm>
            <a:custGeom>
              <a:avLst/>
              <a:gdLst/>
              <a:ahLst/>
              <a:cxnLst/>
              <a:rect l="l" t="t" r="r" b="b"/>
              <a:pathLst>
                <a:path w="555625" h="513714">
                  <a:moveTo>
                    <a:pt x="0" y="256721"/>
                  </a:moveTo>
                  <a:lnTo>
                    <a:pt x="4472" y="210575"/>
                  </a:lnTo>
                  <a:lnTo>
                    <a:pt x="17366" y="167143"/>
                  </a:lnTo>
                  <a:lnTo>
                    <a:pt x="37898" y="127149"/>
                  </a:lnTo>
                  <a:lnTo>
                    <a:pt x="65284" y="91319"/>
                  </a:lnTo>
                  <a:lnTo>
                    <a:pt x="98740" y="60377"/>
                  </a:lnTo>
                  <a:lnTo>
                    <a:pt x="137482" y="35050"/>
                  </a:lnTo>
                  <a:lnTo>
                    <a:pt x="180726" y="16061"/>
                  </a:lnTo>
                  <a:lnTo>
                    <a:pt x="227689" y="4136"/>
                  </a:lnTo>
                  <a:lnTo>
                    <a:pt x="277585" y="0"/>
                  </a:lnTo>
                  <a:lnTo>
                    <a:pt x="327481" y="4136"/>
                  </a:lnTo>
                  <a:lnTo>
                    <a:pt x="374444" y="16061"/>
                  </a:lnTo>
                  <a:lnTo>
                    <a:pt x="417688" y="35050"/>
                  </a:lnTo>
                  <a:lnTo>
                    <a:pt x="456430" y="60377"/>
                  </a:lnTo>
                  <a:lnTo>
                    <a:pt x="489886" y="91319"/>
                  </a:lnTo>
                  <a:lnTo>
                    <a:pt x="517272" y="127149"/>
                  </a:lnTo>
                  <a:lnTo>
                    <a:pt x="537804" y="167143"/>
                  </a:lnTo>
                  <a:lnTo>
                    <a:pt x="550698" y="210575"/>
                  </a:lnTo>
                  <a:lnTo>
                    <a:pt x="555170" y="256721"/>
                  </a:lnTo>
                  <a:lnTo>
                    <a:pt x="550698" y="302867"/>
                  </a:lnTo>
                  <a:lnTo>
                    <a:pt x="537804" y="346299"/>
                  </a:lnTo>
                  <a:lnTo>
                    <a:pt x="517272" y="386293"/>
                  </a:lnTo>
                  <a:lnTo>
                    <a:pt x="489886" y="422123"/>
                  </a:lnTo>
                  <a:lnTo>
                    <a:pt x="456430" y="453065"/>
                  </a:lnTo>
                  <a:lnTo>
                    <a:pt x="417688" y="478393"/>
                  </a:lnTo>
                  <a:lnTo>
                    <a:pt x="374444" y="497381"/>
                  </a:lnTo>
                  <a:lnTo>
                    <a:pt x="327481" y="509306"/>
                  </a:lnTo>
                  <a:lnTo>
                    <a:pt x="277585" y="513442"/>
                  </a:lnTo>
                  <a:lnTo>
                    <a:pt x="227689" y="509306"/>
                  </a:lnTo>
                  <a:lnTo>
                    <a:pt x="180726" y="497381"/>
                  </a:lnTo>
                  <a:lnTo>
                    <a:pt x="137482" y="478393"/>
                  </a:lnTo>
                  <a:lnTo>
                    <a:pt x="98740" y="453065"/>
                  </a:lnTo>
                  <a:lnTo>
                    <a:pt x="65284" y="422123"/>
                  </a:lnTo>
                  <a:lnTo>
                    <a:pt x="37898" y="386293"/>
                  </a:lnTo>
                  <a:lnTo>
                    <a:pt x="17366" y="346299"/>
                  </a:lnTo>
                  <a:lnTo>
                    <a:pt x="4472" y="302867"/>
                  </a:lnTo>
                  <a:lnTo>
                    <a:pt x="0" y="25672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56894" y="3249265"/>
            <a:ext cx="30649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33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1333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03186" y="3811446"/>
            <a:ext cx="309033" cy="420793"/>
            <a:chOff x="452389" y="2858584"/>
            <a:chExt cx="231775" cy="315595"/>
          </a:xfrm>
        </p:grpSpPr>
        <p:sp>
          <p:nvSpPr>
            <p:cNvPr id="41" name="object 41"/>
            <p:cNvSpPr/>
            <p:nvPr/>
          </p:nvSpPr>
          <p:spPr>
            <a:xfrm>
              <a:off x="457151" y="2898326"/>
              <a:ext cx="196850" cy="271145"/>
            </a:xfrm>
            <a:custGeom>
              <a:avLst/>
              <a:gdLst/>
              <a:ahLst/>
              <a:cxnLst/>
              <a:rect l="l" t="t" r="r" b="b"/>
              <a:pathLst>
                <a:path w="196850" h="271144">
                  <a:moveTo>
                    <a:pt x="0" y="271032"/>
                  </a:moveTo>
                  <a:lnTo>
                    <a:pt x="196766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41187" y="286334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462" y="44222"/>
                  </a:moveTo>
                  <a:lnTo>
                    <a:pt x="0" y="25736"/>
                  </a:lnTo>
                  <a:lnTo>
                    <a:pt x="38125" y="0"/>
                  </a:lnTo>
                  <a:lnTo>
                    <a:pt x="25462" y="4422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41187" y="286334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462" y="44222"/>
                  </a:moveTo>
                  <a:lnTo>
                    <a:pt x="38125" y="0"/>
                  </a:lnTo>
                  <a:lnTo>
                    <a:pt x="0" y="25736"/>
                  </a:lnTo>
                  <a:lnTo>
                    <a:pt x="25462" y="44222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23731" y="2030337"/>
            <a:ext cx="784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kubectl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7854" y="4268331"/>
            <a:ext cx="270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UI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8663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713556"/>
            <a:ext cx="14020800" cy="1313972"/>
          </a:xfrm>
          <a:prstGeom prst="rect">
            <a:avLst/>
          </a:prstGeom>
        </p:spPr>
        <p:txBody>
          <a:bodyPr vert="horz" wrap="square" lIns="0" tIns="20404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607"/>
              </a:spcBef>
            </a:pPr>
            <a:r>
              <a:rPr dirty="0">
                <a:solidFill>
                  <a:srgbClr val="0070C0"/>
                </a:solidFill>
              </a:rPr>
              <a:t>Communication</a:t>
            </a:r>
            <a:r>
              <a:rPr spc="-4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between</a:t>
            </a:r>
            <a:r>
              <a:rPr spc="-40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Cargo</a:t>
            </a:r>
            <a:r>
              <a:rPr spc="-40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Ships</a:t>
            </a:r>
          </a:p>
          <a:p>
            <a:pPr marL="16933">
              <a:lnSpc>
                <a:spcPct val="100000"/>
              </a:lnSpc>
              <a:spcBef>
                <a:spcPts val="813"/>
              </a:spcBef>
            </a:pPr>
            <a:r>
              <a:rPr sz="2133" dirty="0">
                <a:solidFill>
                  <a:srgbClr val="595959"/>
                </a:solidFill>
              </a:rPr>
              <a:t>How</a:t>
            </a:r>
            <a:r>
              <a:rPr sz="2133" spc="-40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does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two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cargo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ships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communicate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with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each</a:t>
            </a:r>
            <a:r>
              <a:rPr sz="2133" spc="-27" dirty="0">
                <a:solidFill>
                  <a:srgbClr val="595959"/>
                </a:solidFill>
              </a:rPr>
              <a:t> </a:t>
            </a:r>
            <a:r>
              <a:rPr sz="2133" spc="-13" dirty="0">
                <a:solidFill>
                  <a:srgbClr val="595959"/>
                </a:solidFill>
              </a:rPr>
              <a:t>other?</a:t>
            </a:r>
            <a:endParaRPr sz="2133" dirty="0"/>
          </a:p>
        </p:txBody>
      </p:sp>
      <p:grpSp>
        <p:nvGrpSpPr>
          <p:cNvPr id="3" name="object 3"/>
          <p:cNvGrpSpPr/>
          <p:nvPr/>
        </p:nvGrpSpPr>
        <p:grpSpPr>
          <a:xfrm>
            <a:off x="8910632" y="3207025"/>
            <a:ext cx="2121497" cy="1285105"/>
            <a:chOff x="6682975" y="2405270"/>
            <a:chExt cx="1591123" cy="963829"/>
          </a:xfrm>
        </p:grpSpPr>
        <p:sp>
          <p:nvSpPr>
            <p:cNvPr id="6" name="object 6"/>
            <p:cNvSpPr/>
            <p:nvPr/>
          </p:nvSpPr>
          <p:spPr>
            <a:xfrm>
              <a:off x="7647353" y="2513755"/>
              <a:ext cx="626745" cy="855344"/>
            </a:xfrm>
            <a:custGeom>
              <a:avLst/>
              <a:gdLst/>
              <a:ahLst/>
              <a:cxnLst/>
              <a:rect l="l" t="t" r="r" b="b"/>
              <a:pathLst>
                <a:path w="626745" h="855345">
                  <a:moveTo>
                    <a:pt x="313082" y="854764"/>
                  </a:moveTo>
                  <a:lnTo>
                    <a:pt x="0" y="541682"/>
                  </a:lnTo>
                  <a:lnTo>
                    <a:pt x="156540" y="541682"/>
                  </a:lnTo>
                  <a:lnTo>
                    <a:pt x="156540" y="0"/>
                  </a:lnTo>
                  <a:lnTo>
                    <a:pt x="469623" y="0"/>
                  </a:lnTo>
                  <a:lnTo>
                    <a:pt x="469623" y="541682"/>
                  </a:lnTo>
                  <a:lnTo>
                    <a:pt x="626164" y="541682"/>
                  </a:lnTo>
                  <a:lnTo>
                    <a:pt x="313082" y="85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7647353" y="2513755"/>
              <a:ext cx="626745" cy="855344"/>
            </a:xfrm>
            <a:custGeom>
              <a:avLst/>
              <a:gdLst/>
              <a:ahLst/>
              <a:cxnLst/>
              <a:rect l="l" t="t" r="r" b="b"/>
              <a:pathLst>
                <a:path w="626745" h="855345">
                  <a:moveTo>
                    <a:pt x="0" y="541682"/>
                  </a:moveTo>
                  <a:lnTo>
                    <a:pt x="156540" y="541682"/>
                  </a:lnTo>
                  <a:lnTo>
                    <a:pt x="156540" y="0"/>
                  </a:lnTo>
                  <a:lnTo>
                    <a:pt x="469623" y="0"/>
                  </a:lnTo>
                  <a:lnTo>
                    <a:pt x="469623" y="541682"/>
                  </a:lnTo>
                  <a:lnTo>
                    <a:pt x="626164" y="541682"/>
                  </a:lnTo>
                  <a:lnTo>
                    <a:pt x="313082" y="854764"/>
                  </a:lnTo>
                  <a:lnTo>
                    <a:pt x="0" y="541682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6682975" y="2405270"/>
              <a:ext cx="626745" cy="855344"/>
            </a:xfrm>
            <a:custGeom>
              <a:avLst/>
              <a:gdLst/>
              <a:ahLst/>
              <a:cxnLst/>
              <a:rect l="l" t="t" r="r" b="b"/>
              <a:pathLst>
                <a:path w="626745" h="855345">
                  <a:moveTo>
                    <a:pt x="469623" y="854764"/>
                  </a:moveTo>
                  <a:lnTo>
                    <a:pt x="156541" y="854764"/>
                  </a:lnTo>
                  <a:lnTo>
                    <a:pt x="156541" y="313082"/>
                  </a:lnTo>
                  <a:lnTo>
                    <a:pt x="0" y="313082"/>
                  </a:lnTo>
                  <a:lnTo>
                    <a:pt x="313081" y="0"/>
                  </a:lnTo>
                  <a:lnTo>
                    <a:pt x="626164" y="313082"/>
                  </a:lnTo>
                  <a:lnTo>
                    <a:pt x="469623" y="313082"/>
                  </a:lnTo>
                  <a:lnTo>
                    <a:pt x="469623" y="85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6682975" y="2405270"/>
              <a:ext cx="626745" cy="855344"/>
            </a:xfrm>
            <a:custGeom>
              <a:avLst/>
              <a:gdLst/>
              <a:ahLst/>
              <a:cxnLst/>
              <a:rect l="l" t="t" r="r" b="b"/>
              <a:pathLst>
                <a:path w="626745" h="855345">
                  <a:moveTo>
                    <a:pt x="626164" y="313082"/>
                  </a:moveTo>
                  <a:lnTo>
                    <a:pt x="469623" y="313082"/>
                  </a:lnTo>
                  <a:lnTo>
                    <a:pt x="469623" y="854764"/>
                  </a:lnTo>
                  <a:lnTo>
                    <a:pt x="156541" y="854764"/>
                  </a:lnTo>
                  <a:lnTo>
                    <a:pt x="156541" y="313082"/>
                  </a:lnTo>
                  <a:lnTo>
                    <a:pt x="0" y="313082"/>
                  </a:lnTo>
                  <a:lnTo>
                    <a:pt x="313081" y="0"/>
                  </a:lnTo>
                  <a:lnTo>
                    <a:pt x="626164" y="313082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306" y="1947386"/>
            <a:ext cx="2087971" cy="11951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158" y="4492130"/>
            <a:ext cx="2087971" cy="11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14928" y="1762857"/>
            <a:ext cx="8251613" cy="919974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867" dirty="0">
                <a:solidFill>
                  <a:srgbClr val="FFC000"/>
                </a:solidFill>
                <a:latin typeface="Calibri"/>
                <a:cs typeface="Calibri"/>
              </a:rPr>
              <a:t>Let’s</a:t>
            </a:r>
            <a:r>
              <a:rPr sz="5867" spc="-207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5867" dirty="0">
                <a:solidFill>
                  <a:srgbClr val="FFC000"/>
                </a:solidFill>
                <a:latin typeface="Calibri"/>
                <a:cs typeface="Calibri"/>
              </a:rPr>
              <a:t>start</a:t>
            </a:r>
            <a:r>
              <a:rPr sz="5867" spc="-187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5867" dirty="0">
                <a:solidFill>
                  <a:srgbClr val="FFC000"/>
                </a:solidFill>
                <a:latin typeface="Calibri"/>
                <a:cs typeface="Calibri"/>
              </a:rPr>
              <a:t>with</a:t>
            </a:r>
            <a:r>
              <a:rPr sz="5867" spc="-193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5867" dirty="0">
                <a:solidFill>
                  <a:srgbClr val="FFC000"/>
                </a:solidFill>
                <a:latin typeface="Calibri"/>
                <a:cs typeface="Calibri"/>
              </a:rPr>
              <a:t>an</a:t>
            </a:r>
            <a:r>
              <a:rPr sz="5867" spc="-187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5867" spc="-13" dirty="0">
                <a:solidFill>
                  <a:srgbClr val="FFC000"/>
                </a:solidFill>
                <a:latin typeface="Calibri"/>
                <a:cs typeface="Calibri"/>
              </a:rPr>
              <a:t>analogy..</a:t>
            </a:r>
            <a:endParaRPr sz="5867" dirty="0">
              <a:solidFill>
                <a:srgbClr val="FFC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1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7" y="292878"/>
            <a:ext cx="4289213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Kube-proxy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167" y="1140922"/>
            <a:ext cx="11352107" cy="837836"/>
          </a:xfrm>
          <a:prstGeom prst="rect">
            <a:avLst/>
          </a:prstGeom>
        </p:spPr>
        <p:txBody>
          <a:bodyPr vert="horz" wrap="square" lIns="0" tIns="67733" rIns="0" bIns="0" rtlCol="0">
            <a:spAutoFit/>
          </a:bodyPr>
          <a:lstStyle/>
          <a:p>
            <a:pPr marL="16933" marR="6773">
              <a:lnSpc>
                <a:spcPts val="3000"/>
              </a:lnSpc>
              <a:spcBef>
                <a:spcPts val="533"/>
              </a:spcBef>
            </a:pP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How</a:t>
            </a:r>
            <a:r>
              <a:rPr sz="28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will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web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server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running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one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worker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node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reach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out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DB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spc="-13" dirty="0">
                <a:solidFill>
                  <a:srgbClr val="595959"/>
                </a:solidFill>
                <a:latin typeface="Arial MT"/>
                <a:cs typeface="Arial MT"/>
              </a:rPr>
              <a:t>server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sz="2800" spc="-1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another</a:t>
            </a:r>
            <a:r>
              <a:rPr sz="2800" spc="-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worker</a:t>
            </a:r>
            <a:r>
              <a:rPr sz="2800" spc="-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spc="-13" dirty="0">
                <a:solidFill>
                  <a:srgbClr val="595959"/>
                </a:solidFill>
                <a:latin typeface="Arial MT"/>
                <a:cs typeface="Arial MT"/>
              </a:rPr>
              <a:t>node?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167" y="3045921"/>
            <a:ext cx="6179820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Communication</a:t>
            </a:r>
            <a:r>
              <a:rPr sz="2800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between</a:t>
            </a:r>
            <a:r>
              <a:rPr sz="2800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worker</a:t>
            </a:r>
            <a:r>
              <a:rPr sz="2800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spc="-13" dirty="0">
                <a:solidFill>
                  <a:srgbClr val="595959"/>
                </a:solidFill>
                <a:latin typeface="Arial MT"/>
                <a:cs typeface="Arial MT"/>
              </a:rPr>
              <a:t>nodes</a:t>
            </a:r>
            <a:endParaRPr sz="2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927394" y="3093128"/>
            <a:ext cx="2121497" cy="1285105"/>
            <a:chOff x="6682975" y="2405270"/>
            <a:chExt cx="1591123" cy="963829"/>
          </a:xfrm>
        </p:grpSpPr>
        <p:sp>
          <p:nvSpPr>
            <p:cNvPr id="8" name="object 8"/>
            <p:cNvSpPr/>
            <p:nvPr/>
          </p:nvSpPr>
          <p:spPr>
            <a:xfrm>
              <a:off x="7647353" y="2513755"/>
              <a:ext cx="626745" cy="855344"/>
            </a:xfrm>
            <a:custGeom>
              <a:avLst/>
              <a:gdLst/>
              <a:ahLst/>
              <a:cxnLst/>
              <a:rect l="l" t="t" r="r" b="b"/>
              <a:pathLst>
                <a:path w="626745" h="855345">
                  <a:moveTo>
                    <a:pt x="313082" y="854764"/>
                  </a:moveTo>
                  <a:lnTo>
                    <a:pt x="0" y="541682"/>
                  </a:lnTo>
                  <a:lnTo>
                    <a:pt x="156540" y="541682"/>
                  </a:lnTo>
                  <a:lnTo>
                    <a:pt x="156540" y="0"/>
                  </a:lnTo>
                  <a:lnTo>
                    <a:pt x="469623" y="0"/>
                  </a:lnTo>
                  <a:lnTo>
                    <a:pt x="469623" y="541682"/>
                  </a:lnTo>
                  <a:lnTo>
                    <a:pt x="626164" y="541682"/>
                  </a:lnTo>
                  <a:lnTo>
                    <a:pt x="313082" y="85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7647353" y="2513755"/>
              <a:ext cx="626745" cy="855344"/>
            </a:xfrm>
            <a:custGeom>
              <a:avLst/>
              <a:gdLst/>
              <a:ahLst/>
              <a:cxnLst/>
              <a:rect l="l" t="t" r="r" b="b"/>
              <a:pathLst>
                <a:path w="626745" h="855345">
                  <a:moveTo>
                    <a:pt x="0" y="541682"/>
                  </a:moveTo>
                  <a:lnTo>
                    <a:pt x="156540" y="541682"/>
                  </a:lnTo>
                  <a:lnTo>
                    <a:pt x="156540" y="0"/>
                  </a:lnTo>
                  <a:lnTo>
                    <a:pt x="469623" y="0"/>
                  </a:lnTo>
                  <a:lnTo>
                    <a:pt x="469623" y="541682"/>
                  </a:lnTo>
                  <a:lnTo>
                    <a:pt x="626164" y="541682"/>
                  </a:lnTo>
                  <a:lnTo>
                    <a:pt x="313082" y="854764"/>
                  </a:lnTo>
                  <a:lnTo>
                    <a:pt x="0" y="541682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682975" y="2405270"/>
              <a:ext cx="626745" cy="855344"/>
            </a:xfrm>
            <a:custGeom>
              <a:avLst/>
              <a:gdLst/>
              <a:ahLst/>
              <a:cxnLst/>
              <a:rect l="l" t="t" r="r" b="b"/>
              <a:pathLst>
                <a:path w="626745" h="855345">
                  <a:moveTo>
                    <a:pt x="469623" y="854764"/>
                  </a:moveTo>
                  <a:lnTo>
                    <a:pt x="156541" y="854764"/>
                  </a:lnTo>
                  <a:lnTo>
                    <a:pt x="156541" y="313082"/>
                  </a:lnTo>
                  <a:lnTo>
                    <a:pt x="0" y="313082"/>
                  </a:lnTo>
                  <a:lnTo>
                    <a:pt x="313081" y="0"/>
                  </a:lnTo>
                  <a:lnTo>
                    <a:pt x="626164" y="313082"/>
                  </a:lnTo>
                  <a:lnTo>
                    <a:pt x="469623" y="313082"/>
                  </a:lnTo>
                  <a:lnTo>
                    <a:pt x="469623" y="85476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682975" y="2405270"/>
              <a:ext cx="626745" cy="855344"/>
            </a:xfrm>
            <a:custGeom>
              <a:avLst/>
              <a:gdLst/>
              <a:ahLst/>
              <a:cxnLst/>
              <a:rect l="l" t="t" r="r" b="b"/>
              <a:pathLst>
                <a:path w="626745" h="855345">
                  <a:moveTo>
                    <a:pt x="626164" y="313082"/>
                  </a:moveTo>
                  <a:lnTo>
                    <a:pt x="469623" y="313082"/>
                  </a:lnTo>
                  <a:lnTo>
                    <a:pt x="469623" y="854764"/>
                  </a:lnTo>
                  <a:lnTo>
                    <a:pt x="156541" y="854764"/>
                  </a:lnTo>
                  <a:lnTo>
                    <a:pt x="156541" y="313082"/>
                  </a:lnTo>
                  <a:lnTo>
                    <a:pt x="0" y="313082"/>
                  </a:lnTo>
                  <a:lnTo>
                    <a:pt x="313081" y="0"/>
                  </a:lnTo>
                  <a:lnTo>
                    <a:pt x="626164" y="313082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56583" y="3728535"/>
            <a:ext cx="2438400" cy="407804"/>
          </a:xfrm>
          <a:prstGeom prst="rect">
            <a:avLst/>
          </a:prstGeom>
          <a:ln w="57149">
            <a:solidFill>
              <a:srgbClr val="00B0F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14297">
              <a:spcBef>
                <a:spcPts val="300"/>
              </a:spcBef>
            </a:pPr>
            <a:r>
              <a:rPr sz="2400" dirty="0">
                <a:latin typeface="Arial MT"/>
                <a:cs typeface="Arial MT"/>
              </a:rPr>
              <a:t>Kube-</a:t>
            </a:r>
            <a:r>
              <a:rPr sz="2400" spc="-13" dirty="0">
                <a:latin typeface="Arial MT"/>
                <a:cs typeface="Arial MT"/>
              </a:rPr>
              <a:t>proxy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068" y="1802739"/>
            <a:ext cx="2087971" cy="11951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920" y="4473487"/>
            <a:ext cx="2087971" cy="11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737505" y="1510694"/>
            <a:ext cx="9040707" cy="4187613"/>
            <a:chOff x="1303129" y="1133020"/>
            <a:chExt cx="6780530" cy="3140710"/>
          </a:xfrm>
        </p:grpSpPr>
        <p:sp>
          <p:nvSpPr>
            <p:cNvPr id="5" name="object 5"/>
            <p:cNvSpPr/>
            <p:nvPr/>
          </p:nvSpPr>
          <p:spPr>
            <a:xfrm>
              <a:off x="5120346" y="1139370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0" y="492818"/>
                  </a:move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6" y="2255"/>
                  </a:lnTo>
                  <a:lnTo>
                    <a:pt x="492818" y="0"/>
                  </a:lnTo>
                  <a:lnTo>
                    <a:pt x="2464034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2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49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6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4" y="3127828"/>
                  </a:lnTo>
                  <a:lnTo>
                    <a:pt x="492818" y="3127828"/>
                  </a:lnTo>
                  <a:lnTo>
                    <a:pt x="445356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9363" y="4140883"/>
            <a:ext cx="1347047" cy="696807"/>
            <a:chOff x="1387022" y="3105662"/>
            <a:chExt cx="1010285" cy="522605"/>
          </a:xfrm>
        </p:grpSpPr>
        <p:sp>
          <p:nvSpPr>
            <p:cNvPr id="17" name="object 17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912104" y="509300"/>
                  </a:move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83069" y="4322769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solidFill>
                  <a:srgbClr val="FFFFFF"/>
                </a:solidFill>
                <a:latin typeface="Arial MT"/>
                <a:cs typeface="Arial MT"/>
              </a:rPr>
              <a:t>ETCD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96972" y="4140882"/>
            <a:ext cx="1459653" cy="696807"/>
            <a:chOff x="2547729" y="3105661"/>
            <a:chExt cx="1094740" cy="522605"/>
          </a:xfrm>
        </p:grpSpPr>
        <p:sp>
          <p:nvSpPr>
            <p:cNvPr id="21" name="object 21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996863" y="509301"/>
                  </a:move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96121" y="4183067"/>
            <a:ext cx="106172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652" marR="6773" indent="-4656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Controller Manager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093858" y="1986811"/>
            <a:ext cx="1241213" cy="516467"/>
            <a:chOff x="5320393" y="1490108"/>
            <a:chExt cx="930910" cy="387350"/>
          </a:xfrm>
        </p:grpSpPr>
        <p:sp>
          <p:nvSpPr>
            <p:cNvPr id="26" name="object 26"/>
            <p:cNvSpPr/>
            <p:nvPr/>
          </p:nvSpPr>
          <p:spPr>
            <a:xfrm>
              <a:off x="5326743" y="1496458"/>
              <a:ext cx="918210" cy="374650"/>
            </a:xfrm>
            <a:custGeom>
              <a:avLst/>
              <a:gdLst/>
              <a:ahLst/>
              <a:cxnLst/>
              <a:rect l="l" t="t" r="r" b="b"/>
              <a:pathLst>
                <a:path w="918210" h="374650">
                  <a:moveTo>
                    <a:pt x="855192" y="374394"/>
                  </a:moveTo>
                  <a:lnTo>
                    <a:pt x="62400" y="374394"/>
                  </a:lnTo>
                  <a:lnTo>
                    <a:pt x="38111" y="369491"/>
                  </a:lnTo>
                  <a:lnTo>
                    <a:pt x="18276" y="356118"/>
                  </a:lnTo>
                  <a:lnTo>
                    <a:pt x="4903" y="336283"/>
                  </a:lnTo>
                  <a:lnTo>
                    <a:pt x="0" y="311994"/>
                  </a:lnTo>
                  <a:lnTo>
                    <a:pt x="0" y="62400"/>
                  </a:lnTo>
                  <a:lnTo>
                    <a:pt x="4821" y="38520"/>
                  </a:lnTo>
                  <a:lnTo>
                    <a:pt x="4903" y="38111"/>
                  </a:lnTo>
                  <a:lnTo>
                    <a:pt x="18276" y="18276"/>
                  </a:lnTo>
                  <a:lnTo>
                    <a:pt x="38111" y="4903"/>
                  </a:lnTo>
                  <a:lnTo>
                    <a:pt x="62400" y="0"/>
                  </a:lnTo>
                  <a:lnTo>
                    <a:pt x="855192" y="0"/>
                  </a:lnTo>
                  <a:lnTo>
                    <a:pt x="899316" y="18276"/>
                  </a:lnTo>
                  <a:lnTo>
                    <a:pt x="917592" y="62400"/>
                  </a:lnTo>
                  <a:lnTo>
                    <a:pt x="917592" y="311994"/>
                  </a:lnTo>
                  <a:lnTo>
                    <a:pt x="912689" y="336283"/>
                  </a:lnTo>
                  <a:lnTo>
                    <a:pt x="899316" y="356118"/>
                  </a:lnTo>
                  <a:lnTo>
                    <a:pt x="879481" y="369491"/>
                  </a:lnTo>
                  <a:lnTo>
                    <a:pt x="855192" y="374394"/>
                  </a:lnTo>
                  <a:close/>
                </a:path>
              </a:pathLst>
            </a:custGeom>
            <a:solidFill>
              <a:srgbClr val="4008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326743" y="1496458"/>
              <a:ext cx="918210" cy="374650"/>
            </a:xfrm>
            <a:custGeom>
              <a:avLst/>
              <a:gdLst/>
              <a:ahLst/>
              <a:cxnLst/>
              <a:rect l="l" t="t" r="r" b="b"/>
              <a:pathLst>
                <a:path w="918210" h="374650">
                  <a:moveTo>
                    <a:pt x="0" y="62400"/>
                  </a:moveTo>
                  <a:lnTo>
                    <a:pt x="4903" y="38111"/>
                  </a:lnTo>
                  <a:lnTo>
                    <a:pt x="18276" y="18276"/>
                  </a:lnTo>
                  <a:lnTo>
                    <a:pt x="38111" y="4903"/>
                  </a:lnTo>
                  <a:lnTo>
                    <a:pt x="62400" y="0"/>
                  </a:lnTo>
                  <a:lnTo>
                    <a:pt x="855192" y="0"/>
                  </a:lnTo>
                  <a:lnTo>
                    <a:pt x="899316" y="18276"/>
                  </a:lnTo>
                  <a:lnTo>
                    <a:pt x="917592" y="62400"/>
                  </a:lnTo>
                  <a:lnTo>
                    <a:pt x="917592" y="311994"/>
                  </a:lnTo>
                  <a:lnTo>
                    <a:pt x="912689" y="336283"/>
                  </a:lnTo>
                  <a:lnTo>
                    <a:pt x="899316" y="356118"/>
                  </a:lnTo>
                  <a:lnTo>
                    <a:pt x="879481" y="369491"/>
                  </a:lnTo>
                  <a:lnTo>
                    <a:pt x="855192" y="374394"/>
                  </a:lnTo>
                  <a:lnTo>
                    <a:pt x="62400" y="374394"/>
                  </a:lnTo>
                  <a:lnTo>
                    <a:pt x="38111" y="369491"/>
                  </a:lnTo>
                  <a:lnTo>
                    <a:pt x="18276" y="356118"/>
                  </a:lnTo>
                  <a:lnTo>
                    <a:pt x="4903" y="336283"/>
                  </a:lnTo>
                  <a:lnTo>
                    <a:pt x="0" y="311994"/>
                  </a:lnTo>
                  <a:lnTo>
                    <a:pt x="0" y="6240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37782" y="2052004"/>
            <a:ext cx="9516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Kubelet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09156" y="1961754"/>
            <a:ext cx="5433905" cy="1363980"/>
            <a:chOff x="3681866" y="1471315"/>
            <a:chExt cx="4075429" cy="1022985"/>
          </a:xfrm>
        </p:grpSpPr>
        <p:sp>
          <p:nvSpPr>
            <p:cNvPr id="30" name="object 30"/>
            <p:cNvSpPr/>
            <p:nvPr/>
          </p:nvSpPr>
          <p:spPr>
            <a:xfrm>
              <a:off x="3686628" y="1650400"/>
              <a:ext cx="1532255" cy="838835"/>
            </a:xfrm>
            <a:custGeom>
              <a:avLst/>
              <a:gdLst/>
              <a:ahLst/>
              <a:cxnLst/>
              <a:rect l="l" t="t" r="r" b="b"/>
              <a:pathLst>
                <a:path w="1532254" h="838835">
                  <a:moveTo>
                    <a:pt x="0" y="838799"/>
                  </a:moveTo>
                  <a:lnTo>
                    <a:pt x="794699" y="838799"/>
                  </a:lnTo>
                  <a:lnTo>
                    <a:pt x="794699" y="0"/>
                  </a:lnTo>
                  <a:lnTo>
                    <a:pt x="1532249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218878" y="1634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218878" y="1634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377430" y="1477665"/>
              <a:ext cx="1373505" cy="393700"/>
            </a:xfrm>
            <a:custGeom>
              <a:avLst/>
              <a:gdLst/>
              <a:ahLst/>
              <a:cxnLst/>
              <a:rect l="l" t="t" r="r" b="b"/>
              <a:pathLst>
                <a:path w="1373504" h="393700">
                  <a:moveTo>
                    <a:pt x="1307665" y="393189"/>
                  </a:moveTo>
                  <a:lnTo>
                    <a:pt x="65532" y="393189"/>
                  </a:lnTo>
                  <a:lnTo>
                    <a:pt x="40024" y="388039"/>
                  </a:lnTo>
                  <a:lnTo>
                    <a:pt x="19194" y="373994"/>
                  </a:lnTo>
                  <a:lnTo>
                    <a:pt x="5149" y="353164"/>
                  </a:lnTo>
                  <a:lnTo>
                    <a:pt x="0" y="327656"/>
                  </a:lnTo>
                  <a:lnTo>
                    <a:pt x="0" y="65532"/>
                  </a:lnTo>
                  <a:lnTo>
                    <a:pt x="5149" y="40024"/>
                  </a:lnTo>
                  <a:lnTo>
                    <a:pt x="19194" y="19194"/>
                  </a:lnTo>
                  <a:lnTo>
                    <a:pt x="40024" y="5149"/>
                  </a:lnTo>
                  <a:lnTo>
                    <a:pt x="65532" y="0"/>
                  </a:lnTo>
                  <a:lnTo>
                    <a:pt x="1307665" y="0"/>
                  </a:lnTo>
                  <a:lnTo>
                    <a:pt x="1354004" y="19194"/>
                  </a:lnTo>
                  <a:lnTo>
                    <a:pt x="1373198" y="65532"/>
                  </a:lnTo>
                  <a:lnTo>
                    <a:pt x="1373198" y="327656"/>
                  </a:lnTo>
                  <a:lnTo>
                    <a:pt x="1368048" y="353164"/>
                  </a:lnTo>
                  <a:lnTo>
                    <a:pt x="1354004" y="373994"/>
                  </a:lnTo>
                  <a:lnTo>
                    <a:pt x="1333173" y="388039"/>
                  </a:lnTo>
                  <a:lnTo>
                    <a:pt x="1307665" y="393189"/>
                  </a:lnTo>
                  <a:close/>
                </a:path>
              </a:pathLst>
            </a:custGeom>
            <a:solidFill>
              <a:srgbClr val="4008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377430" y="1477665"/>
              <a:ext cx="1373505" cy="393700"/>
            </a:xfrm>
            <a:custGeom>
              <a:avLst/>
              <a:gdLst/>
              <a:ahLst/>
              <a:cxnLst/>
              <a:rect l="l" t="t" r="r" b="b"/>
              <a:pathLst>
                <a:path w="1373504" h="393700">
                  <a:moveTo>
                    <a:pt x="0" y="65532"/>
                  </a:moveTo>
                  <a:lnTo>
                    <a:pt x="5149" y="40024"/>
                  </a:lnTo>
                  <a:lnTo>
                    <a:pt x="19194" y="19194"/>
                  </a:lnTo>
                  <a:lnTo>
                    <a:pt x="40024" y="5149"/>
                  </a:lnTo>
                  <a:lnTo>
                    <a:pt x="65532" y="0"/>
                  </a:lnTo>
                  <a:lnTo>
                    <a:pt x="1307665" y="0"/>
                  </a:lnTo>
                  <a:lnTo>
                    <a:pt x="1354004" y="19194"/>
                  </a:lnTo>
                  <a:lnTo>
                    <a:pt x="1373198" y="65532"/>
                  </a:lnTo>
                  <a:lnTo>
                    <a:pt x="1373198" y="327656"/>
                  </a:lnTo>
                  <a:lnTo>
                    <a:pt x="1368048" y="353164"/>
                  </a:lnTo>
                  <a:lnTo>
                    <a:pt x="1354004" y="373994"/>
                  </a:lnTo>
                  <a:lnTo>
                    <a:pt x="1333173" y="388039"/>
                  </a:lnTo>
                  <a:lnTo>
                    <a:pt x="1307665" y="393189"/>
                  </a:lnTo>
                  <a:lnTo>
                    <a:pt x="65532" y="393189"/>
                  </a:lnTo>
                  <a:lnTo>
                    <a:pt x="40024" y="388039"/>
                  </a:lnTo>
                  <a:lnTo>
                    <a:pt x="19194" y="373994"/>
                  </a:lnTo>
                  <a:lnTo>
                    <a:pt x="5149" y="353164"/>
                  </a:lnTo>
                  <a:lnTo>
                    <a:pt x="0" y="327656"/>
                  </a:lnTo>
                  <a:lnTo>
                    <a:pt x="0" y="65532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709197" y="2039475"/>
            <a:ext cx="14198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FFFFFF"/>
                </a:solidFill>
                <a:latin typeface="Arial MT"/>
                <a:cs typeface="Arial MT"/>
              </a:rPr>
              <a:t>Kube-</a:t>
            </a: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proxy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239001" y="998665"/>
            <a:ext cx="3258820" cy="4235027"/>
            <a:chOff x="5429250" y="748999"/>
            <a:chExt cx="2444115" cy="3176270"/>
          </a:xfrm>
        </p:grpSpPr>
        <p:sp>
          <p:nvSpPr>
            <p:cNvPr id="37" name="object 37"/>
            <p:cNvSpPr/>
            <p:nvPr/>
          </p:nvSpPr>
          <p:spPr>
            <a:xfrm>
              <a:off x="5435600" y="2579912"/>
              <a:ext cx="2431415" cy="1339215"/>
            </a:xfrm>
            <a:custGeom>
              <a:avLst/>
              <a:gdLst/>
              <a:ahLst/>
              <a:cxnLst/>
              <a:rect l="l" t="t" r="r" b="b"/>
              <a:pathLst>
                <a:path w="2431415" h="1339214">
                  <a:moveTo>
                    <a:pt x="0" y="223161"/>
                  </a:moveTo>
                  <a:lnTo>
                    <a:pt x="4533" y="178186"/>
                  </a:lnTo>
                  <a:lnTo>
                    <a:pt x="17537" y="136296"/>
                  </a:lnTo>
                  <a:lnTo>
                    <a:pt x="38112" y="98389"/>
                  </a:lnTo>
                  <a:lnTo>
                    <a:pt x="65362" y="65362"/>
                  </a:lnTo>
                  <a:lnTo>
                    <a:pt x="98389" y="38112"/>
                  </a:lnTo>
                  <a:lnTo>
                    <a:pt x="136296" y="17537"/>
                  </a:lnTo>
                  <a:lnTo>
                    <a:pt x="178186" y="4533"/>
                  </a:lnTo>
                  <a:lnTo>
                    <a:pt x="223161" y="0"/>
                  </a:lnTo>
                  <a:lnTo>
                    <a:pt x="2207981" y="0"/>
                  </a:lnTo>
                  <a:lnTo>
                    <a:pt x="2251721" y="4327"/>
                  </a:lnTo>
                  <a:lnTo>
                    <a:pt x="2293381" y="16987"/>
                  </a:lnTo>
                  <a:lnTo>
                    <a:pt x="2331791" y="37493"/>
                  </a:lnTo>
                  <a:lnTo>
                    <a:pt x="2365780" y="65362"/>
                  </a:lnTo>
                  <a:lnTo>
                    <a:pt x="2393649" y="99351"/>
                  </a:lnTo>
                  <a:lnTo>
                    <a:pt x="2414155" y="137761"/>
                  </a:lnTo>
                  <a:lnTo>
                    <a:pt x="2426815" y="179421"/>
                  </a:lnTo>
                  <a:lnTo>
                    <a:pt x="2431142" y="223161"/>
                  </a:lnTo>
                  <a:lnTo>
                    <a:pt x="2431142" y="1115780"/>
                  </a:lnTo>
                  <a:lnTo>
                    <a:pt x="2426609" y="1160755"/>
                  </a:lnTo>
                  <a:lnTo>
                    <a:pt x="2413605" y="1202645"/>
                  </a:lnTo>
                  <a:lnTo>
                    <a:pt x="2393030" y="1240552"/>
                  </a:lnTo>
                  <a:lnTo>
                    <a:pt x="2365780" y="1273579"/>
                  </a:lnTo>
                  <a:lnTo>
                    <a:pt x="2332753" y="1300829"/>
                  </a:lnTo>
                  <a:lnTo>
                    <a:pt x="2294846" y="1321404"/>
                  </a:lnTo>
                  <a:lnTo>
                    <a:pt x="2252956" y="1334408"/>
                  </a:lnTo>
                  <a:lnTo>
                    <a:pt x="2207981" y="1338941"/>
                  </a:lnTo>
                  <a:lnTo>
                    <a:pt x="223161" y="1338941"/>
                  </a:lnTo>
                  <a:lnTo>
                    <a:pt x="178186" y="1334408"/>
                  </a:lnTo>
                  <a:lnTo>
                    <a:pt x="136296" y="1321404"/>
                  </a:lnTo>
                  <a:lnTo>
                    <a:pt x="98389" y="1300829"/>
                  </a:lnTo>
                  <a:lnTo>
                    <a:pt x="65362" y="1273579"/>
                  </a:lnTo>
                  <a:lnTo>
                    <a:pt x="38112" y="1240552"/>
                  </a:lnTo>
                  <a:lnTo>
                    <a:pt x="17537" y="1202645"/>
                  </a:lnTo>
                  <a:lnTo>
                    <a:pt x="4533" y="1160755"/>
                  </a:lnTo>
                  <a:lnTo>
                    <a:pt x="0" y="1115780"/>
                  </a:lnTo>
                  <a:lnTo>
                    <a:pt x="0" y="22316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20114" y="753761"/>
              <a:ext cx="20320" cy="589915"/>
            </a:xfrm>
            <a:custGeom>
              <a:avLst/>
              <a:gdLst/>
              <a:ahLst/>
              <a:cxnLst/>
              <a:rect l="l" t="t" r="r" b="b"/>
              <a:pathLst>
                <a:path w="20320" h="589915">
                  <a:moveTo>
                    <a:pt x="0" y="0"/>
                  </a:moveTo>
                  <a:lnTo>
                    <a:pt x="19849" y="58974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724239" y="134298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7177" y="43730"/>
                  </a:moveTo>
                  <a:lnTo>
                    <a:pt x="0" y="1058"/>
                  </a:lnTo>
                  <a:lnTo>
                    <a:pt x="31447" y="0"/>
                  </a:lnTo>
                  <a:lnTo>
                    <a:pt x="17177" y="4373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724239" y="134298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1058"/>
                  </a:moveTo>
                  <a:lnTo>
                    <a:pt x="17177" y="43730"/>
                  </a:lnTo>
                  <a:lnTo>
                    <a:pt x="31447" y="0"/>
                  </a:lnTo>
                  <a:lnTo>
                    <a:pt x="0" y="1058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962945" y="234630"/>
            <a:ext cx="2382072" cy="695611"/>
            <a:chOff x="5972207" y="175972"/>
            <a:chExt cx="1786554" cy="521708"/>
          </a:xfrm>
        </p:grpSpPr>
        <p:sp>
          <p:nvSpPr>
            <p:cNvPr id="43" name="object 43"/>
            <p:cNvSpPr/>
            <p:nvPr/>
          </p:nvSpPr>
          <p:spPr>
            <a:xfrm>
              <a:off x="7714946" y="6659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628" y="31459"/>
                  </a:moveTo>
                  <a:lnTo>
                    <a:pt x="0" y="0"/>
                  </a:lnTo>
                  <a:lnTo>
                    <a:pt x="43530" y="14865"/>
                  </a:lnTo>
                  <a:lnTo>
                    <a:pt x="628" y="3145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972207" y="175972"/>
              <a:ext cx="1436370" cy="513715"/>
            </a:xfrm>
            <a:custGeom>
              <a:avLst/>
              <a:gdLst/>
              <a:ahLst/>
              <a:cxnLst/>
              <a:rect l="l" t="t" r="r" b="b"/>
              <a:pathLst>
                <a:path w="1436370" h="513715">
                  <a:moveTo>
                    <a:pt x="1238256" y="27692"/>
                  </a:moveTo>
                  <a:lnTo>
                    <a:pt x="992721" y="27692"/>
                  </a:lnTo>
                  <a:lnTo>
                    <a:pt x="1027091" y="12907"/>
                  </a:lnTo>
                  <a:lnTo>
                    <a:pt x="1067813" y="3545"/>
                  </a:lnTo>
                  <a:lnTo>
                    <a:pt x="1112277" y="0"/>
                  </a:lnTo>
                  <a:lnTo>
                    <a:pt x="1157873" y="2667"/>
                  </a:lnTo>
                  <a:lnTo>
                    <a:pt x="1200085" y="11448"/>
                  </a:lnTo>
                  <a:lnTo>
                    <a:pt x="1234902" y="25330"/>
                  </a:lnTo>
                  <a:lnTo>
                    <a:pt x="1238256" y="27692"/>
                  </a:lnTo>
                  <a:close/>
                </a:path>
                <a:path w="1436370" h="513715">
                  <a:moveTo>
                    <a:pt x="1254317" y="39001"/>
                  </a:moveTo>
                  <a:lnTo>
                    <a:pt x="747350" y="39001"/>
                  </a:lnTo>
                  <a:lnTo>
                    <a:pt x="767935" y="24045"/>
                  </a:lnTo>
                  <a:lnTo>
                    <a:pt x="795143" y="12265"/>
                  </a:lnTo>
                  <a:lnTo>
                    <a:pt x="827515" y="4149"/>
                  </a:lnTo>
                  <a:lnTo>
                    <a:pt x="863587" y="185"/>
                  </a:lnTo>
                  <a:lnTo>
                    <a:pt x="900546" y="783"/>
                  </a:lnTo>
                  <a:lnTo>
                    <a:pt x="935471" y="5798"/>
                  </a:lnTo>
                  <a:lnTo>
                    <a:pt x="966737" y="14882"/>
                  </a:lnTo>
                  <a:lnTo>
                    <a:pt x="992721" y="27692"/>
                  </a:lnTo>
                  <a:lnTo>
                    <a:pt x="1238256" y="27692"/>
                  </a:lnTo>
                  <a:lnTo>
                    <a:pt x="1254317" y="39001"/>
                  </a:lnTo>
                  <a:close/>
                </a:path>
                <a:path w="1436370" h="513715">
                  <a:moveTo>
                    <a:pt x="1271910" y="60044"/>
                  </a:moveTo>
                  <a:lnTo>
                    <a:pt x="466258" y="60044"/>
                  </a:lnTo>
                  <a:lnTo>
                    <a:pt x="487036" y="45416"/>
                  </a:lnTo>
                  <a:lnTo>
                    <a:pt x="556042" y="20550"/>
                  </a:lnTo>
                  <a:lnTo>
                    <a:pt x="595966" y="15179"/>
                  </a:lnTo>
                  <a:lnTo>
                    <a:pt x="637359" y="14462"/>
                  </a:lnTo>
                  <a:lnTo>
                    <a:pt x="677449" y="18360"/>
                  </a:lnTo>
                  <a:lnTo>
                    <a:pt x="714643" y="26623"/>
                  </a:lnTo>
                  <a:lnTo>
                    <a:pt x="747350" y="39001"/>
                  </a:lnTo>
                  <a:lnTo>
                    <a:pt x="1254317" y="39001"/>
                  </a:lnTo>
                  <a:lnTo>
                    <a:pt x="1260475" y="43336"/>
                  </a:lnTo>
                  <a:lnTo>
                    <a:pt x="1271910" y="60044"/>
                  </a:lnTo>
                  <a:close/>
                </a:path>
                <a:path w="1436370" h="513715">
                  <a:moveTo>
                    <a:pt x="402266" y="482737"/>
                  </a:moveTo>
                  <a:lnTo>
                    <a:pt x="351626" y="478883"/>
                  </a:lnTo>
                  <a:lnTo>
                    <a:pt x="303562" y="470198"/>
                  </a:lnTo>
                  <a:lnTo>
                    <a:pt x="260383" y="457172"/>
                  </a:lnTo>
                  <a:lnTo>
                    <a:pt x="223296" y="440256"/>
                  </a:lnTo>
                  <a:lnTo>
                    <a:pt x="193504" y="419899"/>
                  </a:lnTo>
                  <a:lnTo>
                    <a:pt x="148988" y="419096"/>
                  </a:lnTo>
                  <a:lnTo>
                    <a:pt x="107943" y="411995"/>
                  </a:lnTo>
                  <a:lnTo>
                    <a:pt x="47147" y="381736"/>
                  </a:lnTo>
                  <a:lnTo>
                    <a:pt x="33044" y="340037"/>
                  </a:lnTo>
                  <a:lnTo>
                    <a:pt x="45629" y="319797"/>
                  </a:lnTo>
                  <a:lnTo>
                    <a:pt x="70721" y="301939"/>
                  </a:lnTo>
                  <a:lnTo>
                    <a:pt x="35449" y="287754"/>
                  </a:lnTo>
                  <a:lnTo>
                    <a:pt x="11426" y="269365"/>
                  </a:lnTo>
                  <a:lnTo>
                    <a:pt x="0" y="248271"/>
                  </a:lnTo>
                  <a:lnTo>
                    <a:pt x="2513" y="225971"/>
                  </a:lnTo>
                  <a:lnTo>
                    <a:pt x="19111" y="205165"/>
                  </a:lnTo>
                  <a:lnTo>
                    <a:pt x="47375" y="188280"/>
                  </a:lnTo>
                  <a:lnTo>
                    <a:pt x="84813" y="176408"/>
                  </a:lnTo>
                  <a:lnTo>
                    <a:pt x="128931" y="170641"/>
                  </a:lnTo>
                  <a:lnTo>
                    <a:pt x="130142" y="169041"/>
                  </a:lnTo>
                  <a:lnTo>
                    <a:pt x="130414" y="145981"/>
                  </a:lnTo>
                  <a:lnTo>
                    <a:pt x="130505" y="138319"/>
                  </a:lnTo>
                  <a:lnTo>
                    <a:pt x="147963" y="109384"/>
                  </a:lnTo>
                  <a:lnTo>
                    <a:pt x="181004" y="83869"/>
                  </a:lnTo>
                  <a:lnTo>
                    <a:pt x="228114" y="63405"/>
                  </a:lnTo>
                  <a:lnTo>
                    <a:pt x="273225" y="52121"/>
                  </a:lnTo>
                  <a:lnTo>
                    <a:pt x="321478" y="46115"/>
                  </a:lnTo>
                  <a:lnTo>
                    <a:pt x="370990" y="45416"/>
                  </a:lnTo>
                  <a:lnTo>
                    <a:pt x="419877" y="50050"/>
                  </a:lnTo>
                  <a:lnTo>
                    <a:pt x="466258" y="60044"/>
                  </a:lnTo>
                  <a:lnTo>
                    <a:pt x="1271910" y="60044"/>
                  </a:lnTo>
                  <a:lnTo>
                    <a:pt x="1274953" y="64489"/>
                  </a:lnTo>
                  <a:lnTo>
                    <a:pt x="1310388" y="71254"/>
                  </a:lnTo>
                  <a:lnTo>
                    <a:pt x="1341720" y="81417"/>
                  </a:lnTo>
                  <a:lnTo>
                    <a:pt x="1367951" y="94572"/>
                  </a:lnTo>
                  <a:lnTo>
                    <a:pt x="1388081" y="110315"/>
                  </a:lnTo>
                  <a:lnTo>
                    <a:pt x="1400862" y="127788"/>
                  </a:lnTo>
                  <a:lnTo>
                    <a:pt x="1405691" y="145981"/>
                  </a:lnTo>
                  <a:lnTo>
                    <a:pt x="1402540" y="164262"/>
                  </a:lnTo>
                  <a:lnTo>
                    <a:pt x="1391380" y="181997"/>
                  </a:lnTo>
                  <a:lnTo>
                    <a:pt x="1420892" y="206852"/>
                  </a:lnTo>
                  <a:lnTo>
                    <a:pt x="1435990" y="234120"/>
                  </a:lnTo>
                  <a:lnTo>
                    <a:pt x="1436278" y="262358"/>
                  </a:lnTo>
                  <a:lnTo>
                    <a:pt x="1421354" y="290128"/>
                  </a:lnTo>
                  <a:lnTo>
                    <a:pt x="1392130" y="315064"/>
                  </a:lnTo>
                  <a:lnTo>
                    <a:pt x="1351354" y="335164"/>
                  </a:lnTo>
                  <a:lnTo>
                    <a:pt x="1301379" y="349534"/>
                  </a:lnTo>
                  <a:lnTo>
                    <a:pt x="1244561" y="357280"/>
                  </a:lnTo>
                  <a:lnTo>
                    <a:pt x="1237388" y="381736"/>
                  </a:lnTo>
                  <a:lnTo>
                    <a:pt x="1237322" y="381962"/>
                  </a:lnTo>
                  <a:lnTo>
                    <a:pt x="1217361" y="404476"/>
                  </a:lnTo>
                  <a:lnTo>
                    <a:pt x="1186059" y="423697"/>
                  </a:lnTo>
                  <a:lnTo>
                    <a:pt x="1152140" y="435869"/>
                  </a:lnTo>
                  <a:lnTo>
                    <a:pt x="950248" y="435869"/>
                  </a:lnTo>
                  <a:lnTo>
                    <a:pt x="923287" y="464071"/>
                  </a:lnTo>
                  <a:lnTo>
                    <a:pt x="921607" y="465008"/>
                  </a:lnTo>
                  <a:lnTo>
                    <a:pt x="548593" y="465008"/>
                  </a:lnTo>
                  <a:lnTo>
                    <a:pt x="502251" y="475693"/>
                  </a:lnTo>
                  <a:lnTo>
                    <a:pt x="452975" y="481638"/>
                  </a:lnTo>
                  <a:lnTo>
                    <a:pt x="402266" y="482737"/>
                  </a:lnTo>
                  <a:close/>
                </a:path>
                <a:path w="1436370" h="513715">
                  <a:moveTo>
                    <a:pt x="1046785" y="450024"/>
                  </a:moveTo>
                  <a:lnTo>
                    <a:pt x="996988" y="446138"/>
                  </a:lnTo>
                  <a:lnTo>
                    <a:pt x="950248" y="435869"/>
                  </a:lnTo>
                  <a:lnTo>
                    <a:pt x="1152140" y="435869"/>
                  </a:lnTo>
                  <a:lnTo>
                    <a:pt x="1144794" y="438505"/>
                  </a:lnTo>
                  <a:lnTo>
                    <a:pt x="1096950" y="447492"/>
                  </a:lnTo>
                  <a:lnTo>
                    <a:pt x="1046785" y="450024"/>
                  </a:lnTo>
                  <a:close/>
                </a:path>
                <a:path w="1436370" h="513715">
                  <a:moveTo>
                    <a:pt x="717129" y="513323"/>
                  </a:moveTo>
                  <a:lnTo>
                    <a:pt x="667776" y="508610"/>
                  </a:lnTo>
                  <a:lnTo>
                    <a:pt x="622053" y="498731"/>
                  </a:lnTo>
                  <a:lnTo>
                    <a:pt x="581734" y="484069"/>
                  </a:lnTo>
                  <a:lnTo>
                    <a:pt x="548593" y="465008"/>
                  </a:lnTo>
                  <a:lnTo>
                    <a:pt x="921607" y="465008"/>
                  </a:lnTo>
                  <a:lnTo>
                    <a:pt x="882069" y="487047"/>
                  </a:lnTo>
                  <a:lnTo>
                    <a:pt x="829462" y="503588"/>
                  </a:lnTo>
                  <a:lnTo>
                    <a:pt x="768336" y="512486"/>
                  </a:lnTo>
                  <a:lnTo>
                    <a:pt x="717129" y="513323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72207" y="175972"/>
              <a:ext cx="1436370" cy="513715"/>
            </a:xfrm>
            <a:custGeom>
              <a:avLst/>
              <a:gdLst/>
              <a:ahLst/>
              <a:cxnLst/>
              <a:rect l="l" t="t" r="r" b="b"/>
              <a:pathLst>
                <a:path w="1436370" h="513715">
                  <a:moveTo>
                    <a:pt x="130142" y="169041"/>
                  </a:moveTo>
                  <a:lnTo>
                    <a:pt x="130505" y="138319"/>
                  </a:lnTo>
                  <a:lnTo>
                    <a:pt x="147963" y="109384"/>
                  </a:lnTo>
                  <a:lnTo>
                    <a:pt x="181004" y="83869"/>
                  </a:lnTo>
                  <a:lnTo>
                    <a:pt x="228114" y="63405"/>
                  </a:lnTo>
                  <a:lnTo>
                    <a:pt x="273225" y="52121"/>
                  </a:lnTo>
                  <a:lnTo>
                    <a:pt x="321478" y="46115"/>
                  </a:lnTo>
                  <a:lnTo>
                    <a:pt x="370990" y="45416"/>
                  </a:lnTo>
                  <a:lnTo>
                    <a:pt x="419877" y="50050"/>
                  </a:lnTo>
                  <a:lnTo>
                    <a:pt x="466258" y="60044"/>
                  </a:lnTo>
                  <a:lnTo>
                    <a:pt x="520207" y="30132"/>
                  </a:lnTo>
                  <a:lnTo>
                    <a:pt x="595966" y="15179"/>
                  </a:lnTo>
                  <a:lnTo>
                    <a:pt x="637359" y="14462"/>
                  </a:lnTo>
                  <a:lnTo>
                    <a:pt x="677449" y="18360"/>
                  </a:lnTo>
                  <a:lnTo>
                    <a:pt x="714643" y="26623"/>
                  </a:lnTo>
                  <a:lnTo>
                    <a:pt x="747350" y="39001"/>
                  </a:lnTo>
                  <a:lnTo>
                    <a:pt x="767935" y="24045"/>
                  </a:lnTo>
                  <a:lnTo>
                    <a:pt x="795144" y="12265"/>
                  </a:lnTo>
                  <a:lnTo>
                    <a:pt x="827515" y="4149"/>
                  </a:lnTo>
                  <a:lnTo>
                    <a:pt x="863587" y="185"/>
                  </a:lnTo>
                  <a:lnTo>
                    <a:pt x="900546" y="783"/>
                  </a:lnTo>
                  <a:lnTo>
                    <a:pt x="935471" y="5798"/>
                  </a:lnTo>
                  <a:lnTo>
                    <a:pt x="966737" y="14882"/>
                  </a:lnTo>
                  <a:lnTo>
                    <a:pt x="992721" y="27692"/>
                  </a:lnTo>
                  <a:lnTo>
                    <a:pt x="1027091" y="12907"/>
                  </a:lnTo>
                  <a:lnTo>
                    <a:pt x="1067813" y="3545"/>
                  </a:lnTo>
                  <a:lnTo>
                    <a:pt x="1112277" y="0"/>
                  </a:lnTo>
                  <a:lnTo>
                    <a:pt x="1157873" y="2667"/>
                  </a:lnTo>
                  <a:lnTo>
                    <a:pt x="1200085" y="11448"/>
                  </a:lnTo>
                  <a:lnTo>
                    <a:pt x="1234902" y="25330"/>
                  </a:lnTo>
                  <a:lnTo>
                    <a:pt x="1260475" y="43336"/>
                  </a:lnTo>
                  <a:lnTo>
                    <a:pt x="1274953" y="64489"/>
                  </a:lnTo>
                  <a:lnTo>
                    <a:pt x="1341720" y="81417"/>
                  </a:lnTo>
                  <a:lnTo>
                    <a:pt x="1388081" y="110315"/>
                  </a:lnTo>
                  <a:lnTo>
                    <a:pt x="1405691" y="145981"/>
                  </a:lnTo>
                  <a:lnTo>
                    <a:pt x="1402540" y="164262"/>
                  </a:lnTo>
                  <a:lnTo>
                    <a:pt x="1391380" y="181997"/>
                  </a:lnTo>
                  <a:lnTo>
                    <a:pt x="1420892" y="206852"/>
                  </a:lnTo>
                  <a:lnTo>
                    <a:pt x="1435990" y="234120"/>
                  </a:lnTo>
                  <a:lnTo>
                    <a:pt x="1436278" y="262358"/>
                  </a:lnTo>
                  <a:lnTo>
                    <a:pt x="1421354" y="290128"/>
                  </a:lnTo>
                  <a:lnTo>
                    <a:pt x="1392130" y="315064"/>
                  </a:lnTo>
                  <a:lnTo>
                    <a:pt x="1351354" y="335164"/>
                  </a:lnTo>
                  <a:lnTo>
                    <a:pt x="1301379" y="349534"/>
                  </a:lnTo>
                  <a:lnTo>
                    <a:pt x="1244561" y="357280"/>
                  </a:lnTo>
                  <a:lnTo>
                    <a:pt x="1237322" y="381962"/>
                  </a:lnTo>
                  <a:lnTo>
                    <a:pt x="1186059" y="423697"/>
                  </a:lnTo>
                  <a:lnTo>
                    <a:pt x="1144794" y="438505"/>
                  </a:lnTo>
                  <a:lnTo>
                    <a:pt x="1096950" y="447492"/>
                  </a:lnTo>
                  <a:lnTo>
                    <a:pt x="1046785" y="450024"/>
                  </a:lnTo>
                  <a:lnTo>
                    <a:pt x="996988" y="446138"/>
                  </a:lnTo>
                  <a:lnTo>
                    <a:pt x="950248" y="435869"/>
                  </a:lnTo>
                  <a:lnTo>
                    <a:pt x="923287" y="464071"/>
                  </a:lnTo>
                  <a:lnTo>
                    <a:pt x="882069" y="487047"/>
                  </a:lnTo>
                  <a:lnTo>
                    <a:pt x="829462" y="503588"/>
                  </a:lnTo>
                  <a:lnTo>
                    <a:pt x="768336" y="512486"/>
                  </a:lnTo>
                  <a:lnTo>
                    <a:pt x="717129" y="513323"/>
                  </a:lnTo>
                  <a:lnTo>
                    <a:pt x="667776" y="508610"/>
                  </a:lnTo>
                  <a:lnTo>
                    <a:pt x="622053" y="498731"/>
                  </a:lnTo>
                  <a:lnTo>
                    <a:pt x="581734" y="484069"/>
                  </a:lnTo>
                  <a:lnTo>
                    <a:pt x="548593" y="465008"/>
                  </a:lnTo>
                  <a:lnTo>
                    <a:pt x="502251" y="475693"/>
                  </a:lnTo>
                  <a:lnTo>
                    <a:pt x="452975" y="481638"/>
                  </a:lnTo>
                  <a:lnTo>
                    <a:pt x="402266" y="482737"/>
                  </a:lnTo>
                  <a:lnTo>
                    <a:pt x="351626" y="478883"/>
                  </a:lnTo>
                  <a:lnTo>
                    <a:pt x="303562" y="470198"/>
                  </a:lnTo>
                  <a:lnTo>
                    <a:pt x="260383" y="457172"/>
                  </a:lnTo>
                  <a:lnTo>
                    <a:pt x="223296" y="440256"/>
                  </a:lnTo>
                  <a:lnTo>
                    <a:pt x="193504" y="419899"/>
                  </a:lnTo>
                  <a:lnTo>
                    <a:pt x="148988" y="419096"/>
                  </a:lnTo>
                  <a:lnTo>
                    <a:pt x="107943" y="411995"/>
                  </a:lnTo>
                  <a:lnTo>
                    <a:pt x="47147" y="381736"/>
                  </a:lnTo>
                  <a:lnTo>
                    <a:pt x="33044" y="340037"/>
                  </a:lnTo>
                  <a:lnTo>
                    <a:pt x="45629" y="319797"/>
                  </a:lnTo>
                  <a:lnTo>
                    <a:pt x="70721" y="301939"/>
                  </a:lnTo>
                  <a:lnTo>
                    <a:pt x="35449" y="287754"/>
                  </a:lnTo>
                  <a:lnTo>
                    <a:pt x="11426" y="269365"/>
                  </a:lnTo>
                  <a:lnTo>
                    <a:pt x="0" y="248271"/>
                  </a:lnTo>
                  <a:lnTo>
                    <a:pt x="2513" y="225971"/>
                  </a:lnTo>
                  <a:lnTo>
                    <a:pt x="19111" y="205165"/>
                  </a:lnTo>
                  <a:lnTo>
                    <a:pt x="47375" y="188280"/>
                  </a:lnTo>
                  <a:lnTo>
                    <a:pt x="84813" y="176408"/>
                  </a:lnTo>
                  <a:lnTo>
                    <a:pt x="128931" y="170641"/>
                  </a:lnTo>
                  <a:lnTo>
                    <a:pt x="130142" y="169041"/>
                  </a:lnTo>
                  <a:close/>
                </a:path>
                <a:path w="1436370" h="513715">
                  <a:moveTo>
                    <a:pt x="70736" y="301936"/>
                  </a:moveTo>
                  <a:lnTo>
                    <a:pt x="90503" y="306649"/>
                  </a:lnTo>
                  <a:lnTo>
                    <a:pt x="111381" y="309827"/>
                  </a:lnTo>
                  <a:lnTo>
                    <a:pt x="133001" y="311429"/>
                  </a:lnTo>
                  <a:lnTo>
                    <a:pt x="154992" y="311412"/>
                  </a:lnTo>
                </a:path>
                <a:path w="1436370" h="513715">
                  <a:moveTo>
                    <a:pt x="193506" y="419899"/>
                  </a:moveTo>
                  <a:lnTo>
                    <a:pt x="202938" y="419208"/>
                  </a:lnTo>
                  <a:lnTo>
                    <a:pt x="212245" y="418220"/>
                  </a:lnTo>
                  <a:lnTo>
                    <a:pt x="221399" y="416937"/>
                  </a:lnTo>
                  <a:lnTo>
                    <a:pt x="230370" y="415364"/>
                  </a:lnTo>
                </a:path>
                <a:path w="1436370" h="513715">
                  <a:moveTo>
                    <a:pt x="548577" y="465005"/>
                  </a:moveTo>
                  <a:lnTo>
                    <a:pt x="542180" y="460056"/>
                  </a:lnTo>
                  <a:lnTo>
                    <a:pt x="536338" y="454951"/>
                  </a:lnTo>
                  <a:lnTo>
                    <a:pt x="531062" y="449702"/>
                  </a:lnTo>
                  <a:lnTo>
                    <a:pt x="526365" y="444318"/>
                  </a:lnTo>
                </a:path>
                <a:path w="1436370" h="513715">
                  <a:moveTo>
                    <a:pt x="950248" y="435866"/>
                  </a:moveTo>
                  <a:lnTo>
                    <a:pt x="954836" y="428473"/>
                  </a:lnTo>
                  <a:lnTo>
                    <a:pt x="957810" y="420864"/>
                  </a:lnTo>
                  <a:lnTo>
                    <a:pt x="959117" y="413166"/>
                  </a:lnTo>
                </a:path>
                <a:path w="1436370" h="513715">
                  <a:moveTo>
                    <a:pt x="1244549" y="357279"/>
                  </a:moveTo>
                  <a:lnTo>
                    <a:pt x="1237277" y="331037"/>
                  </a:lnTo>
                  <a:lnTo>
                    <a:pt x="1215699" y="307264"/>
                  </a:lnTo>
                  <a:lnTo>
                    <a:pt x="1181509" y="287290"/>
                  </a:lnTo>
                  <a:lnTo>
                    <a:pt x="1136401" y="272444"/>
                  </a:lnTo>
                </a:path>
                <a:path w="1436370" h="513715">
                  <a:moveTo>
                    <a:pt x="1391367" y="182000"/>
                  </a:moveTo>
                  <a:lnTo>
                    <a:pt x="1382224" y="190933"/>
                  </a:lnTo>
                  <a:lnTo>
                    <a:pt x="1371069" y="199265"/>
                  </a:lnTo>
                  <a:lnTo>
                    <a:pt x="1358025" y="206918"/>
                  </a:lnTo>
                  <a:lnTo>
                    <a:pt x="1343212" y="213811"/>
                  </a:lnTo>
                </a:path>
                <a:path w="1436370" h="513715">
                  <a:moveTo>
                    <a:pt x="1274951" y="64490"/>
                  </a:moveTo>
                  <a:lnTo>
                    <a:pt x="1276791" y="69446"/>
                  </a:lnTo>
                  <a:lnTo>
                    <a:pt x="1277641" y="74477"/>
                  </a:lnTo>
                  <a:lnTo>
                    <a:pt x="1277493" y="79513"/>
                  </a:lnTo>
                </a:path>
                <a:path w="1436370" h="513715">
                  <a:moveTo>
                    <a:pt x="992723" y="27693"/>
                  </a:moveTo>
                  <a:lnTo>
                    <a:pt x="985496" y="32148"/>
                  </a:lnTo>
                  <a:lnTo>
                    <a:pt x="978959" y="36839"/>
                  </a:lnTo>
                  <a:lnTo>
                    <a:pt x="973137" y="41747"/>
                  </a:lnTo>
                  <a:lnTo>
                    <a:pt x="968054" y="46853"/>
                  </a:lnTo>
                </a:path>
                <a:path w="1436370" h="513715">
                  <a:moveTo>
                    <a:pt x="747350" y="39000"/>
                  </a:moveTo>
                  <a:lnTo>
                    <a:pt x="741975" y="44245"/>
                  </a:lnTo>
                  <a:lnTo>
                    <a:pt x="737962" y="49796"/>
                  </a:lnTo>
                  <a:lnTo>
                    <a:pt x="735402" y="55523"/>
                  </a:lnTo>
                </a:path>
                <a:path w="1436370" h="513715">
                  <a:moveTo>
                    <a:pt x="466253" y="60043"/>
                  </a:moveTo>
                  <a:lnTo>
                    <a:pt x="477798" y="63566"/>
                  </a:lnTo>
                  <a:lnTo>
                    <a:pt x="488872" y="67420"/>
                  </a:lnTo>
                  <a:lnTo>
                    <a:pt x="499446" y="71593"/>
                  </a:lnTo>
                  <a:lnTo>
                    <a:pt x="509489" y="76074"/>
                  </a:lnTo>
                </a:path>
                <a:path w="1436370" h="513715">
                  <a:moveTo>
                    <a:pt x="130142" y="169041"/>
                  </a:moveTo>
                  <a:lnTo>
                    <a:pt x="131739" y="174751"/>
                  </a:lnTo>
                  <a:lnTo>
                    <a:pt x="134262" y="180391"/>
                  </a:lnTo>
                  <a:lnTo>
                    <a:pt x="137687" y="185908"/>
                  </a:lnTo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377123" y="365891"/>
            <a:ext cx="9516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Internet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51" name="object 8"/>
          <p:cNvSpPr txBox="1"/>
          <p:nvPr/>
        </p:nvSpPr>
        <p:spPr>
          <a:xfrm>
            <a:off x="7040025" y="5844302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 dirty="0">
              <a:latin typeface="Arial MT"/>
              <a:cs typeface="Arial MT"/>
            </a:endParaRPr>
          </a:p>
        </p:txBody>
      </p:sp>
      <p:sp>
        <p:nvSpPr>
          <p:cNvPr id="52" name="object 20"/>
          <p:cNvSpPr txBox="1"/>
          <p:nvPr/>
        </p:nvSpPr>
        <p:spPr>
          <a:xfrm>
            <a:off x="3026132" y="5744919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 dirty="0">
              <a:latin typeface="Arial MT"/>
              <a:cs typeface="Arial MT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784745" y="5568034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7040025" y="5612555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41385" y="1986159"/>
            <a:ext cx="6028267" cy="83777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333" dirty="0">
                <a:solidFill>
                  <a:srgbClr val="C00000"/>
                </a:solidFill>
                <a:latin typeface="Calibri"/>
                <a:cs typeface="Calibri"/>
              </a:rPr>
              <a:t>Let’s</a:t>
            </a:r>
            <a:r>
              <a:rPr sz="5333" spc="-13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5333" dirty="0">
                <a:solidFill>
                  <a:srgbClr val="C00000"/>
                </a:solidFill>
                <a:latin typeface="Calibri"/>
                <a:cs typeface="Calibri"/>
              </a:rPr>
              <a:t>talk</a:t>
            </a:r>
            <a:r>
              <a:rPr sz="5333" spc="-13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5333" dirty="0">
                <a:solidFill>
                  <a:srgbClr val="C00000"/>
                </a:solidFill>
                <a:latin typeface="Calibri"/>
                <a:cs typeface="Calibri"/>
              </a:rPr>
              <a:t>about</a:t>
            </a:r>
            <a:r>
              <a:rPr sz="5333" spc="-133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5333" spc="-13" dirty="0">
                <a:solidFill>
                  <a:srgbClr val="C00000"/>
                </a:solidFill>
                <a:latin typeface="Calibri"/>
                <a:cs typeface="Calibri"/>
              </a:rPr>
              <a:t>Pods..</a:t>
            </a:r>
            <a:endParaRPr sz="5333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9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737505" y="1510694"/>
            <a:ext cx="9040707" cy="4187613"/>
            <a:chOff x="1303129" y="1133020"/>
            <a:chExt cx="6780530" cy="3140710"/>
          </a:xfrm>
        </p:grpSpPr>
        <p:sp>
          <p:nvSpPr>
            <p:cNvPr id="5" name="object 5"/>
            <p:cNvSpPr/>
            <p:nvPr/>
          </p:nvSpPr>
          <p:spPr>
            <a:xfrm>
              <a:off x="5120346" y="1139370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0" y="492818"/>
                  </a:move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6" y="2255"/>
                  </a:lnTo>
                  <a:lnTo>
                    <a:pt x="492818" y="0"/>
                  </a:lnTo>
                  <a:lnTo>
                    <a:pt x="2464034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2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49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6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4" y="3127828"/>
                  </a:lnTo>
                  <a:lnTo>
                    <a:pt x="492818" y="3127828"/>
                  </a:lnTo>
                  <a:lnTo>
                    <a:pt x="445356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28915" y="1967952"/>
            <a:ext cx="530013" cy="55033"/>
            <a:chOff x="696686" y="1475963"/>
            <a:chExt cx="397510" cy="41275"/>
          </a:xfrm>
        </p:grpSpPr>
        <p:sp>
          <p:nvSpPr>
            <p:cNvPr id="11" name="object 11"/>
            <p:cNvSpPr/>
            <p:nvPr/>
          </p:nvSpPr>
          <p:spPr>
            <a:xfrm>
              <a:off x="696686" y="1496459"/>
              <a:ext cx="349250" cy="0"/>
            </a:xfrm>
            <a:custGeom>
              <a:avLst/>
              <a:gdLst/>
              <a:ahLst/>
              <a:cxnLst/>
              <a:rect l="l" t="t" r="r" b="b"/>
              <a:pathLst>
                <a:path w="349250">
                  <a:moveTo>
                    <a:pt x="0" y="0"/>
                  </a:moveTo>
                  <a:lnTo>
                    <a:pt x="349249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5935" y="14807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5935" y="14807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368" y="1814478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849363" y="4140883"/>
            <a:ext cx="1347047" cy="696807"/>
            <a:chOff x="1387022" y="3105662"/>
            <a:chExt cx="1010285" cy="522605"/>
          </a:xfrm>
        </p:grpSpPr>
        <p:sp>
          <p:nvSpPr>
            <p:cNvPr id="17" name="object 17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912104" y="509300"/>
                  </a:move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83069" y="4322769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solidFill>
                  <a:srgbClr val="FFFFFF"/>
                </a:solidFill>
                <a:latin typeface="Arial MT"/>
                <a:cs typeface="Arial MT"/>
              </a:rPr>
              <a:t>ETCD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396972" y="4140882"/>
            <a:ext cx="1459653" cy="696807"/>
            <a:chOff x="2547729" y="3105661"/>
            <a:chExt cx="1094740" cy="522605"/>
          </a:xfrm>
        </p:grpSpPr>
        <p:sp>
          <p:nvSpPr>
            <p:cNvPr id="21" name="object 21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996863" y="509301"/>
                  </a:move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596121" y="4183067"/>
            <a:ext cx="106172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652" marR="6773" indent="-4656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Controller Manager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093858" y="1986811"/>
            <a:ext cx="1241213" cy="516467"/>
            <a:chOff x="5320393" y="1490108"/>
            <a:chExt cx="930910" cy="387350"/>
          </a:xfrm>
        </p:grpSpPr>
        <p:sp>
          <p:nvSpPr>
            <p:cNvPr id="26" name="object 26"/>
            <p:cNvSpPr/>
            <p:nvPr/>
          </p:nvSpPr>
          <p:spPr>
            <a:xfrm>
              <a:off x="5326743" y="1496458"/>
              <a:ext cx="918210" cy="374650"/>
            </a:xfrm>
            <a:custGeom>
              <a:avLst/>
              <a:gdLst/>
              <a:ahLst/>
              <a:cxnLst/>
              <a:rect l="l" t="t" r="r" b="b"/>
              <a:pathLst>
                <a:path w="918210" h="374650">
                  <a:moveTo>
                    <a:pt x="855192" y="374394"/>
                  </a:moveTo>
                  <a:lnTo>
                    <a:pt x="62400" y="374394"/>
                  </a:lnTo>
                  <a:lnTo>
                    <a:pt x="38111" y="369491"/>
                  </a:lnTo>
                  <a:lnTo>
                    <a:pt x="18276" y="356118"/>
                  </a:lnTo>
                  <a:lnTo>
                    <a:pt x="4903" y="336283"/>
                  </a:lnTo>
                  <a:lnTo>
                    <a:pt x="0" y="311994"/>
                  </a:lnTo>
                  <a:lnTo>
                    <a:pt x="0" y="62400"/>
                  </a:lnTo>
                  <a:lnTo>
                    <a:pt x="4821" y="38520"/>
                  </a:lnTo>
                  <a:lnTo>
                    <a:pt x="4903" y="38111"/>
                  </a:lnTo>
                  <a:lnTo>
                    <a:pt x="18276" y="18276"/>
                  </a:lnTo>
                  <a:lnTo>
                    <a:pt x="38111" y="4903"/>
                  </a:lnTo>
                  <a:lnTo>
                    <a:pt x="62400" y="0"/>
                  </a:lnTo>
                  <a:lnTo>
                    <a:pt x="855192" y="0"/>
                  </a:lnTo>
                  <a:lnTo>
                    <a:pt x="899316" y="18276"/>
                  </a:lnTo>
                  <a:lnTo>
                    <a:pt x="917592" y="62400"/>
                  </a:lnTo>
                  <a:lnTo>
                    <a:pt x="917592" y="311994"/>
                  </a:lnTo>
                  <a:lnTo>
                    <a:pt x="912689" y="336283"/>
                  </a:lnTo>
                  <a:lnTo>
                    <a:pt x="899316" y="356118"/>
                  </a:lnTo>
                  <a:lnTo>
                    <a:pt x="879481" y="369491"/>
                  </a:lnTo>
                  <a:lnTo>
                    <a:pt x="855192" y="374394"/>
                  </a:lnTo>
                  <a:close/>
                </a:path>
              </a:pathLst>
            </a:custGeom>
            <a:solidFill>
              <a:srgbClr val="4008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326743" y="1496458"/>
              <a:ext cx="918210" cy="374650"/>
            </a:xfrm>
            <a:custGeom>
              <a:avLst/>
              <a:gdLst/>
              <a:ahLst/>
              <a:cxnLst/>
              <a:rect l="l" t="t" r="r" b="b"/>
              <a:pathLst>
                <a:path w="918210" h="374650">
                  <a:moveTo>
                    <a:pt x="0" y="62400"/>
                  </a:moveTo>
                  <a:lnTo>
                    <a:pt x="4903" y="38111"/>
                  </a:lnTo>
                  <a:lnTo>
                    <a:pt x="18276" y="18276"/>
                  </a:lnTo>
                  <a:lnTo>
                    <a:pt x="38111" y="4903"/>
                  </a:lnTo>
                  <a:lnTo>
                    <a:pt x="62400" y="0"/>
                  </a:lnTo>
                  <a:lnTo>
                    <a:pt x="855192" y="0"/>
                  </a:lnTo>
                  <a:lnTo>
                    <a:pt x="899316" y="18276"/>
                  </a:lnTo>
                  <a:lnTo>
                    <a:pt x="917592" y="62400"/>
                  </a:lnTo>
                  <a:lnTo>
                    <a:pt x="917592" y="311994"/>
                  </a:lnTo>
                  <a:lnTo>
                    <a:pt x="912689" y="336283"/>
                  </a:lnTo>
                  <a:lnTo>
                    <a:pt x="899316" y="356118"/>
                  </a:lnTo>
                  <a:lnTo>
                    <a:pt x="879481" y="369491"/>
                  </a:lnTo>
                  <a:lnTo>
                    <a:pt x="855192" y="374394"/>
                  </a:lnTo>
                  <a:lnTo>
                    <a:pt x="62400" y="374394"/>
                  </a:lnTo>
                  <a:lnTo>
                    <a:pt x="38111" y="369491"/>
                  </a:lnTo>
                  <a:lnTo>
                    <a:pt x="18276" y="356118"/>
                  </a:lnTo>
                  <a:lnTo>
                    <a:pt x="4903" y="336283"/>
                  </a:lnTo>
                  <a:lnTo>
                    <a:pt x="0" y="311994"/>
                  </a:lnTo>
                  <a:lnTo>
                    <a:pt x="0" y="6240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37782" y="2052004"/>
            <a:ext cx="9516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Kubelet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09156" y="1961754"/>
            <a:ext cx="5433905" cy="1363980"/>
            <a:chOff x="3681866" y="1471315"/>
            <a:chExt cx="4075429" cy="1022985"/>
          </a:xfrm>
        </p:grpSpPr>
        <p:sp>
          <p:nvSpPr>
            <p:cNvPr id="30" name="object 30"/>
            <p:cNvSpPr/>
            <p:nvPr/>
          </p:nvSpPr>
          <p:spPr>
            <a:xfrm>
              <a:off x="3686628" y="1650400"/>
              <a:ext cx="1532255" cy="838835"/>
            </a:xfrm>
            <a:custGeom>
              <a:avLst/>
              <a:gdLst/>
              <a:ahLst/>
              <a:cxnLst/>
              <a:rect l="l" t="t" r="r" b="b"/>
              <a:pathLst>
                <a:path w="1532254" h="838835">
                  <a:moveTo>
                    <a:pt x="0" y="838799"/>
                  </a:moveTo>
                  <a:lnTo>
                    <a:pt x="794699" y="838799"/>
                  </a:lnTo>
                  <a:lnTo>
                    <a:pt x="794699" y="0"/>
                  </a:lnTo>
                  <a:lnTo>
                    <a:pt x="1532249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218878" y="1634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218878" y="1634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377430" y="1477665"/>
              <a:ext cx="1373505" cy="393700"/>
            </a:xfrm>
            <a:custGeom>
              <a:avLst/>
              <a:gdLst/>
              <a:ahLst/>
              <a:cxnLst/>
              <a:rect l="l" t="t" r="r" b="b"/>
              <a:pathLst>
                <a:path w="1373504" h="393700">
                  <a:moveTo>
                    <a:pt x="1307665" y="393189"/>
                  </a:moveTo>
                  <a:lnTo>
                    <a:pt x="65532" y="393189"/>
                  </a:lnTo>
                  <a:lnTo>
                    <a:pt x="40024" y="388039"/>
                  </a:lnTo>
                  <a:lnTo>
                    <a:pt x="19194" y="373994"/>
                  </a:lnTo>
                  <a:lnTo>
                    <a:pt x="5149" y="353164"/>
                  </a:lnTo>
                  <a:lnTo>
                    <a:pt x="0" y="327656"/>
                  </a:lnTo>
                  <a:lnTo>
                    <a:pt x="0" y="65532"/>
                  </a:lnTo>
                  <a:lnTo>
                    <a:pt x="5149" y="40024"/>
                  </a:lnTo>
                  <a:lnTo>
                    <a:pt x="19194" y="19194"/>
                  </a:lnTo>
                  <a:lnTo>
                    <a:pt x="40024" y="5149"/>
                  </a:lnTo>
                  <a:lnTo>
                    <a:pt x="65532" y="0"/>
                  </a:lnTo>
                  <a:lnTo>
                    <a:pt x="1307665" y="0"/>
                  </a:lnTo>
                  <a:lnTo>
                    <a:pt x="1354004" y="19194"/>
                  </a:lnTo>
                  <a:lnTo>
                    <a:pt x="1373198" y="65532"/>
                  </a:lnTo>
                  <a:lnTo>
                    <a:pt x="1373198" y="327656"/>
                  </a:lnTo>
                  <a:lnTo>
                    <a:pt x="1368048" y="353164"/>
                  </a:lnTo>
                  <a:lnTo>
                    <a:pt x="1354004" y="373994"/>
                  </a:lnTo>
                  <a:lnTo>
                    <a:pt x="1333173" y="388039"/>
                  </a:lnTo>
                  <a:lnTo>
                    <a:pt x="1307665" y="393189"/>
                  </a:lnTo>
                  <a:close/>
                </a:path>
              </a:pathLst>
            </a:custGeom>
            <a:solidFill>
              <a:srgbClr val="4008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377430" y="1477665"/>
              <a:ext cx="1373505" cy="393700"/>
            </a:xfrm>
            <a:custGeom>
              <a:avLst/>
              <a:gdLst/>
              <a:ahLst/>
              <a:cxnLst/>
              <a:rect l="l" t="t" r="r" b="b"/>
              <a:pathLst>
                <a:path w="1373504" h="393700">
                  <a:moveTo>
                    <a:pt x="0" y="65532"/>
                  </a:moveTo>
                  <a:lnTo>
                    <a:pt x="5149" y="40024"/>
                  </a:lnTo>
                  <a:lnTo>
                    <a:pt x="19194" y="19194"/>
                  </a:lnTo>
                  <a:lnTo>
                    <a:pt x="40024" y="5149"/>
                  </a:lnTo>
                  <a:lnTo>
                    <a:pt x="65532" y="0"/>
                  </a:lnTo>
                  <a:lnTo>
                    <a:pt x="1307665" y="0"/>
                  </a:lnTo>
                  <a:lnTo>
                    <a:pt x="1354004" y="19194"/>
                  </a:lnTo>
                  <a:lnTo>
                    <a:pt x="1373198" y="65532"/>
                  </a:lnTo>
                  <a:lnTo>
                    <a:pt x="1373198" y="327656"/>
                  </a:lnTo>
                  <a:lnTo>
                    <a:pt x="1368048" y="353164"/>
                  </a:lnTo>
                  <a:lnTo>
                    <a:pt x="1354004" y="373994"/>
                  </a:lnTo>
                  <a:lnTo>
                    <a:pt x="1333173" y="388039"/>
                  </a:lnTo>
                  <a:lnTo>
                    <a:pt x="1307665" y="393189"/>
                  </a:lnTo>
                  <a:lnTo>
                    <a:pt x="65532" y="393189"/>
                  </a:lnTo>
                  <a:lnTo>
                    <a:pt x="40024" y="388039"/>
                  </a:lnTo>
                  <a:lnTo>
                    <a:pt x="19194" y="373994"/>
                  </a:lnTo>
                  <a:lnTo>
                    <a:pt x="5149" y="353164"/>
                  </a:lnTo>
                  <a:lnTo>
                    <a:pt x="0" y="327656"/>
                  </a:lnTo>
                  <a:lnTo>
                    <a:pt x="0" y="65532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709197" y="2039475"/>
            <a:ext cx="14198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FFFFFF"/>
                </a:solidFill>
                <a:latin typeface="Arial MT"/>
                <a:cs typeface="Arial MT"/>
              </a:rPr>
              <a:t>Kube-</a:t>
            </a: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proxy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962945" y="234630"/>
            <a:ext cx="2382072" cy="695611"/>
            <a:chOff x="5972207" y="175972"/>
            <a:chExt cx="1786554" cy="521708"/>
          </a:xfrm>
        </p:grpSpPr>
        <p:sp>
          <p:nvSpPr>
            <p:cNvPr id="38" name="object 38"/>
            <p:cNvSpPr/>
            <p:nvPr/>
          </p:nvSpPr>
          <p:spPr>
            <a:xfrm>
              <a:off x="7714946" y="6659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628" y="31459"/>
                  </a:moveTo>
                  <a:lnTo>
                    <a:pt x="0" y="0"/>
                  </a:lnTo>
                  <a:lnTo>
                    <a:pt x="43530" y="14865"/>
                  </a:lnTo>
                  <a:lnTo>
                    <a:pt x="628" y="3145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972207" y="175972"/>
              <a:ext cx="1436370" cy="513715"/>
            </a:xfrm>
            <a:custGeom>
              <a:avLst/>
              <a:gdLst/>
              <a:ahLst/>
              <a:cxnLst/>
              <a:rect l="l" t="t" r="r" b="b"/>
              <a:pathLst>
                <a:path w="1436370" h="513715">
                  <a:moveTo>
                    <a:pt x="1238256" y="27692"/>
                  </a:moveTo>
                  <a:lnTo>
                    <a:pt x="992721" y="27692"/>
                  </a:lnTo>
                  <a:lnTo>
                    <a:pt x="1027091" y="12907"/>
                  </a:lnTo>
                  <a:lnTo>
                    <a:pt x="1067813" y="3545"/>
                  </a:lnTo>
                  <a:lnTo>
                    <a:pt x="1112277" y="0"/>
                  </a:lnTo>
                  <a:lnTo>
                    <a:pt x="1157873" y="2667"/>
                  </a:lnTo>
                  <a:lnTo>
                    <a:pt x="1200085" y="11448"/>
                  </a:lnTo>
                  <a:lnTo>
                    <a:pt x="1234902" y="25330"/>
                  </a:lnTo>
                  <a:lnTo>
                    <a:pt x="1238256" y="27692"/>
                  </a:lnTo>
                  <a:close/>
                </a:path>
                <a:path w="1436370" h="513715">
                  <a:moveTo>
                    <a:pt x="1254317" y="39001"/>
                  </a:moveTo>
                  <a:lnTo>
                    <a:pt x="747350" y="39001"/>
                  </a:lnTo>
                  <a:lnTo>
                    <a:pt x="767935" y="24045"/>
                  </a:lnTo>
                  <a:lnTo>
                    <a:pt x="795143" y="12265"/>
                  </a:lnTo>
                  <a:lnTo>
                    <a:pt x="827515" y="4149"/>
                  </a:lnTo>
                  <a:lnTo>
                    <a:pt x="863587" y="185"/>
                  </a:lnTo>
                  <a:lnTo>
                    <a:pt x="900546" y="783"/>
                  </a:lnTo>
                  <a:lnTo>
                    <a:pt x="935471" y="5798"/>
                  </a:lnTo>
                  <a:lnTo>
                    <a:pt x="966737" y="14882"/>
                  </a:lnTo>
                  <a:lnTo>
                    <a:pt x="992721" y="27692"/>
                  </a:lnTo>
                  <a:lnTo>
                    <a:pt x="1238256" y="27692"/>
                  </a:lnTo>
                  <a:lnTo>
                    <a:pt x="1254317" y="39001"/>
                  </a:lnTo>
                  <a:close/>
                </a:path>
                <a:path w="1436370" h="513715">
                  <a:moveTo>
                    <a:pt x="1271910" y="60044"/>
                  </a:moveTo>
                  <a:lnTo>
                    <a:pt x="466258" y="60044"/>
                  </a:lnTo>
                  <a:lnTo>
                    <a:pt x="487036" y="45416"/>
                  </a:lnTo>
                  <a:lnTo>
                    <a:pt x="556042" y="20550"/>
                  </a:lnTo>
                  <a:lnTo>
                    <a:pt x="595966" y="15179"/>
                  </a:lnTo>
                  <a:lnTo>
                    <a:pt x="637359" y="14462"/>
                  </a:lnTo>
                  <a:lnTo>
                    <a:pt x="677449" y="18360"/>
                  </a:lnTo>
                  <a:lnTo>
                    <a:pt x="714643" y="26623"/>
                  </a:lnTo>
                  <a:lnTo>
                    <a:pt x="747350" y="39001"/>
                  </a:lnTo>
                  <a:lnTo>
                    <a:pt x="1254317" y="39001"/>
                  </a:lnTo>
                  <a:lnTo>
                    <a:pt x="1260475" y="43336"/>
                  </a:lnTo>
                  <a:lnTo>
                    <a:pt x="1271910" y="60044"/>
                  </a:lnTo>
                  <a:close/>
                </a:path>
                <a:path w="1436370" h="513715">
                  <a:moveTo>
                    <a:pt x="402266" y="482737"/>
                  </a:moveTo>
                  <a:lnTo>
                    <a:pt x="351626" y="478883"/>
                  </a:lnTo>
                  <a:lnTo>
                    <a:pt x="303562" y="470198"/>
                  </a:lnTo>
                  <a:lnTo>
                    <a:pt x="260383" y="457172"/>
                  </a:lnTo>
                  <a:lnTo>
                    <a:pt x="223296" y="440256"/>
                  </a:lnTo>
                  <a:lnTo>
                    <a:pt x="193504" y="419899"/>
                  </a:lnTo>
                  <a:lnTo>
                    <a:pt x="148988" y="419096"/>
                  </a:lnTo>
                  <a:lnTo>
                    <a:pt x="107943" y="411995"/>
                  </a:lnTo>
                  <a:lnTo>
                    <a:pt x="47147" y="381736"/>
                  </a:lnTo>
                  <a:lnTo>
                    <a:pt x="33044" y="340037"/>
                  </a:lnTo>
                  <a:lnTo>
                    <a:pt x="45629" y="319797"/>
                  </a:lnTo>
                  <a:lnTo>
                    <a:pt x="70721" y="301939"/>
                  </a:lnTo>
                  <a:lnTo>
                    <a:pt x="35449" y="287754"/>
                  </a:lnTo>
                  <a:lnTo>
                    <a:pt x="11426" y="269365"/>
                  </a:lnTo>
                  <a:lnTo>
                    <a:pt x="0" y="248271"/>
                  </a:lnTo>
                  <a:lnTo>
                    <a:pt x="2513" y="225971"/>
                  </a:lnTo>
                  <a:lnTo>
                    <a:pt x="19111" y="205165"/>
                  </a:lnTo>
                  <a:lnTo>
                    <a:pt x="47375" y="188280"/>
                  </a:lnTo>
                  <a:lnTo>
                    <a:pt x="84813" y="176408"/>
                  </a:lnTo>
                  <a:lnTo>
                    <a:pt x="128931" y="170641"/>
                  </a:lnTo>
                  <a:lnTo>
                    <a:pt x="130142" y="169041"/>
                  </a:lnTo>
                  <a:lnTo>
                    <a:pt x="130414" y="145981"/>
                  </a:lnTo>
                  <a:lnTo>
                    <a:pt x="130505" y="138319"/>
                  </a:lnTo>
                  <a:lnTo>
                    <a:pt x="147963" y="109384"/>
                  </a:lnTo>
                  <a:lnTo>
                    <a:pt x="181004" y="83869"/>
                  </a:lnTo>
                  <a:lnTo>
                    <a:pt x="228114" y="63405"/>
                  </a:lnTo>
                  <a:lnTo>
                    <a:pt x="273225" y="52121"/>
                  </a:lnTo>
                  <a:lnTo>
                    <a:pt x="321478" y="46115"/>
                  </a:lnTo>
                  <a:lnTo>
                    <a:pt x="370990" y="45416"/>
                  </a:lnTo>
                  <a:lnTo>
                    <a:pt x="419877" y="50050"/>
                  </a:lnTo>
                  <a:lnTo>
                    <a:pt x="466258" y="60044"/>
                  </a:lnTo>
                  <a:lnTo>
                    <a:pt x="1271910" y="60044"/>
                  </a:lnTo>
                  <a:lnTo>
                    <a:pt x="1274953" y="64489"/>
                  </a:lnTo>
                  <a:lnTo>
                    <a:pt x="1310388" y="71254"/>
                  </a:lnTo>
                  <a:lnTo>
                    <a:pt x="1341720" y="81417"/>
                  </a:lnTo>
                  <a:lnTo>
                    <a:pt x="1367951" y="94572"/>
                  </a:lnTo>
                  <a:lnTo>
                    <a:pt x="1388081" y="110315"/>
                  </a:lnTo>
                  <a:lnTo>
                    <a:pt x="1400862" y="127788"/>
                  </a:lnTo>
                  <a:lnTo>
                    <a:pt x="1405691" y="145981"/>
                  </a:lnTo>
                  <a:lnTo>
                    <a:pt x="1402540" y="164262"/>
                  </a:lnTo>
                  <a:lnTo>
                    <a:pt x="1391380" y="181997"/>
                  </a:lnTo>
                  <a:lnTo>
                    <a:pt x="1420892" y="206852"/>
                  </a:lnTo>
                  <a:lnTo>
                    <a:pt x="1435990" y="234120"/>
                  </a:lnTo>
                  <a:lnTo>
                    <a:pt x="1436278" y="262358"/>
                  </a:lnTo>
                  <a:lnTo>
                    <a:pt x="1421354" y="290128"/>
                  </a:lnTo>
                  <a:lnTo>
                    <a:pt x="1392130" y="315064"/>
                  </a:lnTo>
                  <a:lnTo>
                    <a:pt x="1351354" y="335164"/>
                  </a:lnTo>
                  <a:lnTo>
                    <a:pt x="1301379" y="349534"/>
                  </a:lnTo>
                  <a:lnTo>
                    <a:pt x="1244561" y="357280"/>
                  </a:lnTo>
                  <a:lnTo>
                    <a:pt x="1237388" y="381736"/>
                  </a:lnTo>
                  <a:lnTo>
                    <a:pt x="1237322" y="381962"/>
                  </a:lnTo>
                  <a:lnTo>
                    <a:pt x="1217361" y="404476"/>
                  </a:lnTo>
                  <a:lnTo>
                    <a:pt x="1186059" y="423697"/>
                  </a:lnTo>
                  <a:lnTo>
                    <a:pt x="1152140" y="435869"/>
                  </a:lnTo>
                  <a:lnTo>
                    <a:pt x="950248" y="435869"/>
                  </a:lnTo>
                  <a:lnTo>
                    <a:pt x="923287" y="464071"/>
                  </a:lnTo>
                  <a:lnTo>
                    <a:pt x="921607" y="465008"/>
                  </a:lnTo>
                  <a:lnTo>
                    <a:pt x="548593" y="465008"/>
                  </a:lnTo>
                  <a:lnTo>
                    <a:pt x="502251" y="475693"/>
                  </a:lnTo>
                  <a:lnTo>
                    <a:pt x="452975" y="481638"/>
                  </a:lnTo>
                  <a:lnTo>
                    <a:pt x="402266" y="482737"/>
                  </a:lnTo>
                  <a:close/>
                </a:path>
                <a:path w="1436370" h="513715">
                  <a:moveTo>
                    <a:pt x="1046785" y="450024"/>
                  </a:moveTo>
                  <a:lnTo>
                    <a:pt x="996988" y="446138"/>
                  </a:lnTo>
                  <a:lnTo>
                    <a:pt x="950248" y="435869"/>
                  </a:lnTo>
                  <a:lnTo>
                    <a:pt x="1152140" y="435869"/>
                  </a:lnTo>
                  <a:lnTo>
                    <a:pt x="1144794" y="438505"/>
                  </a:lnTo>
                  <a:lnTo>
                    <a:pt x="1096950" y="447492"/>
                  </a:lnTo>
                  <a:lnTo>
                    <a:pt x="1046785" y="450024"/>
                  </a:lnTo>
                  <a:close/>
                </a:path>
                <a:path w="1436370" h="513715">
                  <a:moveTo>
                    <a:pt x="717129" y="513323"/>
                  </a:moveTo>
                  <a:lnTo>
                    <a:pt x="667776" y="508610"/>
                  </a:lnTo>
                  <a:lnTo>
                    <a:pt x="622053" y="498731"/>
                  </a:lnTo>
                  <a:lnTo>
                    <a:pt x="581734" y="484069"/>
                  </a:lnTo>
                  <a:lnTo>
                    <a:pt x="548593" y="465008"/>
                  </a:lnTo>
                  <a:lnTo>
                    <a:pt x="921607" y="465008"/>
                  </a:lnTo>
                  <a:lnTo>
                    <a:pt x="882069" y="487047"/>
                  </a:lnTo>
                  <a:lnTo>
                    <a:pt x="829462" y="503588"/>
                  </a:lnTo>
                  <a:lnTo>
                    <a:pt x="768336" y="512486"/>
                  </a:lnTo>
                  <a:lnTo>
                    <a:pt x="717129" y="513323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972207" y="175972"/>
              <a:ext cx="1436370" cy="513715"/>
            </a:xfrm>
            <a:custGeom>
              <a:avLst/>
              <a:gdLst/>
              <a:ahLst/>
              <a:cxnLst/>
              <a:rect l="l" t="t" r="r" b="b"/>
              <a:pathLst>
                <a:path w="1436370" h="513715">
                  <a:moveTo>
                    <a:pt x="130142" y="169041"/>
                  </a:moveTo>
                  <a:lnTo>
                    <a:pt x="130505" y="138319"/>
                  </a:lnTo>
                  <a:lnTo>
                    <a:pt x="147963" y="109384"/>
                  </a:lnTo>
                  <a:lnTo>
                    <a:pt x="181004" y="83869"/>
                  </a:lnTo>
                  <a:lnTo>
                    <a:pt x="228114" y="63405"/>
                  </a:lnTo>
                  <a:lnTo>
                    <a:pt x="273225" y="52121"/>
                  </a:lnTo>
                  <a:lnTo>
                    <a:pt x="321478" y="46115"/>
                  </a:lnTo>
                  <a:lnTo>
                    <a:pt x="370990" y="45416"/>
                  </a:lnTo>
                  <a:lnTo>
                    <a:pt x="419877" y="50050"/>
                  </a:lnTo>
                  <a:lnTo>
                    <a:pt x="466258" y="60044"/>
                  </a:lnTo>
                  <a:lnTo>
                    <a:pt x="520207" y="30132"/>
                  </a:lnTo>
                  <a:lnTo>
                    <a:pt x="595966" y="15179"/>
                  </a:lnTo>
                  <a:lnTo>
                    <a:pt x="637359" y="14462"/>
                  </a:lnTo>
                  <a:lnTo>
                    <a:pt x="677449" y="18360"/>
                  </a:lnTo>
                  <a:lnTo>
                    <a:pt x="714643" y="26623"/>
                  </a:lnTo>
                  <a:lnTo>
                    <a:pt x="747350" y="39001"/>
                  </a:lnTo>
                  <a:lnTo>
                    <a:pt x="767935" y="24045"/>
                  </a:lnTo>
                  <a:lnTo>
                    <a:pt x="795144" y="12265"/>
                  </a:lnTo>
                  <a:lnTo>
                    <a:pt x="827515" y="4149"/>
                  </a:lnTo>
                  <a:lnTo>
                    <a:pt x="863587" y="185"/>
                  </a:lnTo>
                  <a:lnTo>
                    <a:pt x="900546" y="783"/>
                  </a:lnTo>
                  <a:lnTo>
                    <a:pt x="935471" y="5798"/>
                  </a:lnTo>
                  <a:lnTo>
                    <a:pt x="966737" y="14882"/>
                  </a:lnTo>
                  <a:lnTo>
                    <a:pt x="992721" y="27692"/>
                  </a:lnTo>
                  <a:lnTo>
                    <a:pt x="1027091" y="12907"/>
                  </a:lnTo>
                  <a:lnTo>
                    <a:pt x="1067813" y="3545"/>
                  </a:lnTo>
                  <a:lnTo>
                    <a:pt x="1112277" y="0"/>
                  </a:lnTo>
                  <a:lnTo>
                    <a:pt x="1157873" y="2667"/>
                  </a:lnTo>
                  <a:lnTo>
                    <a:pt x="1200085" y="11448"/>
                  </a:lnTo>
                  <a:lnTo>
                    <a:pt x="1234902" y="25330"/>
                  </a:lnTo>
                  <a:lnTo>
                    <a:pt x="1260475" y="43336"/>
                  </a:lnTo>
                  <a:lnTo>
                    <a:pt x="1274953" y="64489"/>
                  </a:lnTo>
                  <a:lnTo>
                    <a:pt x="1341720" y="81417"/>
                  </a:lnTo>
                  <a:lnTo>
                    <a:pt x="1388081" y="110315"/>
                  </a:lnTo>
                  <a:lnTo>
                    <a:pt x="1405691" y="145981"/>
                  </a:lnTo>
                  <a:lnTo>
                    <a:pt x="1402540" y="164262"/>
                  </a:lnTo>
                  <a:lnTo>
                    <a:pt x="1391380" y="181997"/>
                  </a:lnTo>
                  <a:lnTo>
                    <a:pt x="1420892" y="206852"/>
                  </a:lnTo>
                  <a:lnTo>
                    <a:pt x="1435990" y="234120"/>
                  </a:lnTo>
                  <a:lnTo>
                    <a:pt x="1436278" y="262358"/>
                  </a:lnTo>
                  <a:lnTo>
                    <a:pt x="1421354" y="290128"/>
                  </a:lnTo>
                  <a:lnTo>
                    <a:pt x="1392130" y="315064"/>
                  </a:lnTo>
                  <a:lnTo>
                    <a:pt x="1351354" y="335164"/>
                  </a:lnTo>
                  <a:lnTo>
                    <a:pt x="1301379" y="349534"/>
                  </a:lnTo>
                  <a:lnTo>
                    <a:pt x="1244561" y="357280"/>
                  </a:lnTo>
                  <a:lnTo>
                    <a:pt x="1237322" y="381962"/>
                  </a:lnTo>
                  <a:lnTo>
                    <a:pt x="1186059" y="423697"/>
                  </a:lnTo>
                  <a:lnTo>
                    <a:pt x="1144794" y="438505"/>
                  </a:lnTo>
                  <a:lnTo>
                    <a:pt x="1096950" y="447492"/>
                  </a:lnTo>
                  <a:lnTo>
                    <a:pt x="1046785" y="450024"/>
                  </a:lnTo>
                  <a:lnTo>
                    <a:pt x="996988" y="446138"/>
                  </a:lnTo>
                  <a:lnTo>
                    <a:pt x="950248" y="435869"/>
                  </a:lnTo>
                  <a:lnTo>
                    <a:pt x="923287" y="464071"/>
                  </a:lnTo>
                  <a:lnTo>
                    <a:pt x="882069" y="487047"/>
                  </a:lnTo>
                  <a:lnTo>
                    <a:pt x="829462" y="503588"/>
                  </a:lnTo>
                  <a:lnTo>
                    <a:pt x="768336" y="512486"/>
                  </a:lnTo>
                  <a:lnTo>
                    <a:pt x="717129" y="513323"/>
                  </a:lnTo>
                  <a:lnTo>
                    <a:pt x="667776" y="508610"/>
                  </a:lnTo>
                  <a:lnTo>
                    <a:pt x="622053" y="498731"/>
                  </a:lnTo>
                  <a:lnTo>
                    <a:pt x="581734" y="484069"/>
                  </a:lnTo>
                  <a:lnTo>
                    <a:pt x="548593" y="465008"/>
                  </a:lnTo>
                  <a:lnTo>
                    <a:pt x="502251" y="475693"/>
                  </a:lnTo>
                  <a:lnTo>
                    <a:pt x="452975" y="481638"/>
                  </a:lnTo>
                  <a:lnTo>
                    <a:pt x="402266" y="482737"/>
                  </a:lnTo>
                  <a:lnTo>
                    <a:pt x="351626" y="478883"/>
                  </a:lnTo>
                  <a:lnTo>
                    <a:pt x="303562" y="470198"/>
                  </a:lnTo>
                  <a:lnTo>
                    <a:pt x="260383" y="457172"/>
                  </a:lnTo>
                  <a:lnTo>
                    <a:pt x="223296" y="440256"/>
                  </a:lnTo>
                  <a:lnTo>
                    <a:pt x="193504" y="419899"/>
                  </a:lnTo>
                  <a:lnTo>
                    <a:pt x="148988" y="419096"/>
                  </a:lnTo>
                  <a:lnTo>
                    <a:pt x="107943" y="411995"/>
                  </a:lnTo>
                  <a:lnTo>
                    <a:pt x="47147" y="381736"/>
                  </a:lnTo>
                  <a:lnTo>
                    <a:pt x="33044" y="340037"/>
                  </a:lnTo>
                  <a:lnTo>
                    <a:pt x="45629" y="319797"/>
                  </a:lnTo>
                  <a:lnTo>
                    <a:pt x="70721" y="301939"/>
                  </a:lnTo>
                  <a:lnTo>
                    <a:pt x="35449" y="287754"/>
                  </a:lnTo>
                  <a:lnTo>
                    <a:pt x="11426" y="269365"/>
                  </a:lnTo>
                  <a:lnTo>
                    <a:pt x="0" y="248271"/>
                  </a:lnTo>
                  <a:lnTo>
                    <a:pt x="2513" y="225971"/>
                  </a:lnTo>
                  <a:lnTo>
                    <a:pt x="19111" y="205165"/>
                  </a:lnTo>
                  <a:lnTo>
                    <a:pt x="47375" y="188280"/>
                  </a:lnTo>
                  <a:lnTo>
                    <a:pt x="84813" y="176408"/>
                  </a:lnTo>
                  <a:lnTo>
                    <a:pt x="128931" y="170641"/>
                  </a:lnTo>
                  <a:lnTo>
                    <a:pt x="130142" y="169041"/>
                  </a:lnTo>
                  <a:close/>
                </a:path>
                <a:path w="1436370" h="513715">
                  <a:moveTo>
                    <a:pt x="70736" y="301936"/>
                  </a:moveTo>
                  <a:lnTo>
                    <a:pt x="90503" y="306649"/>
                  </a:lnTo>
                  <a:lnTo>
                    <a:pt x="111381" y="309827"/>
                  </a:lnTo>
                  <a:lnTo>
                    <a:pt x="133001" y="311429"/>
                  </a:lnTo>
                  <a:lnTo>
                    <a:pt x="154992" y="311412"/>
                  </a:lnTo>
                </a:path>
                <a:path w="1436370" h="513715">
                  <a:moveTo>
                    <a:pt x="193506" y="419899"/>
                  </a:moveTo>
                  <a:lnTo>
                    <a:pt x="202938" y="419208"/>
                  </a:lnTo>
                  <a:lnTo>
                    <a:pt x="212245" y="418220"/>
                  </a:lnTo>
                  <a:lnTo>
                    <a:pt x="221399" y="416937"/>
                  </a:lnTo>
                  <a:lnTo>
                    <a:pt x="230370" y="415364"/>
                  </a:lnTo>
                </a:path>
                <a:path w="1436370" h="513715">
                  <a:moveTo>
                    <a:pt x="548577" y="465005"/>
                  </a:moveTo>
                  <a:lnTo>
                    <a:pt x="542180" y="460056"/>
                  </a:lnTo>
                  <a:lnTo>
                    <a:pt x="536338" y="454951"/>
                  </a:lnTo>
                  <a:lnTo>
                    <a:pt x="531062" y="449702"/>
                  </a:lnTo>
                  <a:lnTo>
                    <a:pt x="526365" y="444318"/>
                  </a:lnTo>
                </a:path>
                <a:path w="1436370" h="513715">
                  <a:moveTo>
                    <a:pt x="950248" y="435866"/>
                  </a:moveTo>
                  <a:lnTo>
                    <a:pt x="954836" y="428473"/>
                  </a:lnTo>
                  <a:lnTo>
                    <a:pt x="957810" y="420864"/>
                  </a:lnTo>
                  <a:lnTo>
                    <a:pt x="959117" y="413166"/>
                  </a:lnTo>
                </a:path>
                <a:path w="1436370" h="513715">
                  <a:moveTo>
                    <a:pt x="1244549" y="357279"/>
                  </a:moveTo>
                  <a:lnTo>
                    <a:pt x="1237277" y="331037"/>
                  </a:lnTo>
                  <a:lnTo>
                    <a:pt x="1215699" y="307264"/>
                  </a:lnTo>
                  <a:lnTo>
                    <a:pt x="1181509" y="287290"/>
                  </a:lnTo>
                  <a:lnTo>
                    <a:pt x="1136401" y="272444"/>
                  </a:lnTo>
                </a:path>
                <a:path w="1436370" h="513715">
                  <a:moveTo>
                    <a:pt x="1391367" y="182000"/>
                  </a:moveTo>
                  <a:lnTo>
                    <a:pt x="1382224" y="190933"/>
                  </a:lnTo>
                  <a:lnTo>
                    <a:pt x="1371069" y="199265"/>
                  </a:lnTo>
                  <a:lnTo>
                    <a:pt x="1358025" y="206918"/>
                  </a:lnTo>
                  <a:lnTo>
                    <a:pt x="1343212" y="213811"/>
                  </a:lnTo>
                </a:path>
                <a:path w="1436370" h="513715">
                  <a:moveTo>
                    <a:pt x="1274951" y="64490"/>
                  </a:moveTo>
                  <a:lnTo>
                    <a:pt x="1276791" y="69446"/>
                  </a:lnTo>
                  <a:lnTo>
                    <a:pt x="1277641" y="74477"/>
                  </a:lnTo>
                  <a:lnTo>
                    <a:pt x="1277493" y="79513"/>
                  </a:lnTo>
                </a:path>
                <a:path w="1436370" h="513715">
                  <a:moveTo>
                    <a:pt x="992723" y="27693"/>
                  </a:moveTo>
                  <a:lnTo>
                    <a:pt x="985496" y="32148"/>
                  </a:lnTo>
                  <a:lnTo>
                    <a:pt x="978959" y="36839"/>
                  </a:lnTo>
                  <a:lnTo>
                    <a:pt x="973137" y="41747"/>
                  </a:lnTo>
                  <a:lnTo>
                    <a:pt x="968054" y="46853"/>
                  </a:lnTo>
                </a:path>
                <a:path w="1436370" h="513715">
                  <a:moveTo>
                    <a:pt x="747350" y="39000"/>
                  </a:moveTo>
                  <a:lnTo>
                    <a:pt x="741975" y="44245"/>
                  </a:lnTo>
                  <a:lnTo>
                    <a:pt x="737962" y="49796"/>
                  </a:lnTo>
                  <a:lnTo>
                    <a:pt x="735402" y="55523"/>
                  </a:lnTo>
                </a:path>
                <a:path w="1436370" h="513715">
                  <a:moveTo>
                    <a:pt x="466253" y="60043"/>
                  </a:moveTo>
                  <a:lnTo>
                    <a:pt x="477798" y="63566"/>
                  </a:lnTo>
                  <a:lnTo>
                    <a:pt x="488872" y="67420"/>
                  </a:lnTo>
                  <a:lnTo>
                    <a:pt x="499446" y="71593"/>
                  </a:lnTo>
                  <a:lnTo>
                    <a:pt x="509489" y="76074"/>
                  </a:lnTo>
                </a:path>
                <a:path w="1436370" h="513715">
                  <a:moveTo>
                    <a:pt x="130142" y="169041"/>
                  </a:moveTo>
                  <a:lnTo>
                    <a:pt x="131739" y="174751"/>
                  </a:lnTo>
                  <a:lnTo>
                    <a:pt x="134262" y="180391"/>
                  </a:lnTo>
                  <a:lnTo>
                    <a:pt x="137687" y="185908"/>
                  </a:lnTo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7239001" y="998665"/>
            <a:ext cx="3744807" cy="4235027"/>
            <a:chOff x="5429250" y="748999"/>
            <a:chExt cx="2808605" cy="3176270"/>
          </a:xfrm>
        </p:grpSpPr>
        <p:sp>
          <p:nvSpPr>
            <p:cNvPr id="44" name="object 44"/>
            <p:cNvSpPr/>
            <p:nvPr/>
          </p:nvSpPr>
          <p:spPr>
            <a:xfrm>
              <a:off x="5435600" y="2579912"/>
              <a:ext cx="2431415" cy="1339215"/>
            </a:xfrm>
            <a:custGeom>
              <a:avLst/>
              <a:gdLst/>
              <a:ahLst/>
              <a:cxnLst/>
              <a:rect l="l" t="t" r="r" b="b"/>
              <a:pathLst>
                <a:path w="2431415" h="1339214">
                  <a:moveTo>
                    <a:pt x="0" y="223161"/>
                  </a:moveTo>
                  <a:lnTo>
                    <a:pt x="4533" y="178186"/>
                  </a:lnTo>
                  <a:lnTo>
                    <a:pt x="17537" y="136296"/>
                  </a:lnTo>
                  <a:lnTo>
                    <a:pt x="38112" y="98389"/>
                  </a:lnTo>
                  <a:lnTo>
                    <a:pt x="65362" y="65362"/>
                  </a:lnTo>
                  <a:lnTo>
                    <a:pt x="98389" y="38112"/>
                  </a:lnTo>
                  <a:lnTo>
                    <a:pt x="136296" y="17537"/>
                  </a:lnTo>
                  <a:lnTo>
                    <a:pt x="178186" y="4533"/>
                  </a:lnTo>
                  <a:lnTo>
                    <a:pt x="223161" y="0"/>
                  </a:lnTo>
                  <a:lnTo>
                    <a:pt x="2207981" y="0"/>
                  </a:lnTo>
                  <a:lnTo>
                    <a:pt x="2251721" y="4327"/>
                  </a:lnTo>
                  <a:lnTo>
                    <a:pt x="2293381" y="16987"/>
                  </a:lnTo>
                  <a:lnTo>
                    <a:pt x="2331791" y="37493"/>
                  </a:lnTo>
                  <a:lnTo>
                    <a:pt x="2365780" y="65362"/>
                  </a:lnTo>
                  <a:lnTo>
                    <a:pt x="2393649" y="99351"/>
                  </a:lnTo>
                  <a:lnTo>
                    <a:pt x="2414155" y="137761"/>
                  </a:lnTo>
                  <a:lnTo>
                    <a:pt x="2426815" y="179421"/>
                  </a:lnTo>
                  <a:lnTo>
                    <a:pt x="2431142" y="223161"/>
                  </a:lnTo>
                  <a:lnTo>
                    <a:pt x="2431142" y="1115780"/>
                  </a:lnTo>
                  <a:lnTo>
                    <a:pt x="2426609" y="1160755"/>
                  </a:lnTo>
                  <a:lnTo>
                    <a:pt x="2413605" y="1202645"/>
                  </a:lnTo>
                  <a:lnTo>
                    <a:pt x="2393030" y="1240552"/>
                  </a:lnTo>
                  <a:lnTo>
                    <a:pt x="2365780" y="1273579"/>
                  </a:lnTo>
                  <a:lnTo>
                    <a:pt x="2332753" y="1300829"/>
                  </a:lnTo>
                  <a:lnTo>
                    <a:pt x="2294846" y="1321404"/>
                  </a:lnTo>
                  <a:lnTo>
                    <a:pt x="2252956" y="1334408"/>
                  </a:lnTo>
                  <a:lnTo>
                    <a:pt x="2207981" y="1338941"/>
                  </a:lnTo>
                  <a:lnTo>
                    <a:pt x="223161" y="1338941"/>
                  </a:lnTo>
                  <a:lnTo>
                    <a:pt x="178186" y="1334408"/>
                  </a:lnTo>
                  <a:lnTo>
                    <a:pt x="136296" y="1321404"/>
                  </a:lnTo>
                  <a:lnTo>
                    <a:pt x="98389" y="1300829"/>
                  </a:lnTo>
                  <a:lnTo>
                    <a:pt x="65362" y="1273579"/>
                  </a:lnTo>
                  <a:lnTo>
                    <a:pt x="38112" y="1240552"/>
                  </a:lnTo>
                  <a:lnTo>
                    <a:pt x="17537" y="1202645"/>
                  </a:lnTo>
                  <a:lnTo>
                    <a:pt x="4533" y="1160755"/>
                  </a:lnTo>
                  <a:lnTo>
                    <a:pt x="0" y="1115780"/>
                  </a:lnTo>
                  <a:lnTo>
                    <a:pt x="0" y="22316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20114" y="753761"/>
              <a:ext cx="20320" cy="589915"/>
            </a:xfrm>
            <a:custGeom>
              <a:avLst/>
              <a:gdLst/>
              <a:ahLst/>
              <a:cxnLst/>
              <a:rect l="l" t="t" r="r" b="b"/>
              <a:pathLst>
                <a:path w="20320" h="589915">
                  <a:moveTo>
                    <a:pt x="0" y="0"/>
                  </a:moveTo>
                  <a:lnTo>
                    <a:pt x="19849" y="58974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724239" y="134298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7177" y="43730"/>
                  </a:moveTo>
                  <a:lnTo>
                    <a:pt x="0" y="1058"/>
                  </a:lnTo>
                  <a:lnTo>
                    <a:pt x="31447" y="0"/>
                  </a:lnTo>
                  <a:lnTo>
                    <a:pt x="17177" y="4373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724239" y="134298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1058"/>
                  </a:moveTo>
                  <a:lnTo>
                    <a:pt x="17177" y="43730"/>
                  </a:lnTo>
                  <a:lnTo>
                    <a:pt x="31447" y="0"/>
                  </a:lnTo>
                  <a:lnTo>
                    <a:pt x="0" y="1058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641520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749250" y="2938975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749250" y="2938975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221722" y="3191131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221722" y="3191131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660380" y="3463137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660380" y="3463137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7238357" y="3109519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90">
                  <a:moveTo>
                    <a:pt x="999406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7195131" y="309378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195131" y="309378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377123" y="365891"/>
            <a:ext cx="9516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Internet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986217" y="3868857"/>
            <a:ext cx="4563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Pod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65" name="object 8"/>
          <p:cNvSpPr txBox="1"/>
          <p:nvPr/>
        </p:nvSpPr>
        <p:spPr>
          <a:xfrm>
            <a:off x="7040025" y="5844302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 dirty="0">
              <a:latin typeface="Arial MT"/>
              <a:cs typeface="Arial MT"/>
            </a:endParaRPr>
          </a:p>
        </p:txBody>
      </p:sp>
      <p:sp>
        <p:nvSpPr>
          <p:cNvPr id="66" name="object 20"/>
          <p:cNvSpPr txBox="1"/>
          <p:nvPr/>
        </p:nvSpPr>
        <p:spPr>
          <a:xfrm>
            <a:off x="3026132" y="5744919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 dirty="0">
              <a:latin typeface="Arial MT"/>
              <a:cs typeface="Arial MT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3784745" y="5568034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040025" y="5612555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0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5" name="object 5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49363" y="4140883"/>
            <a:ext cx="1347047" cy="696807"/>
            <a:chOff x="1387022" y="3105662"/>
            <a:chExt cx="1010285" cy="522605"/>
          </a:xfrm>
        </p:grpSpPr>
        <p:sp>
          <p:nvSpPr>
            <p:cNvPr id="16" name="object 16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912104" y="509300"/>
                  </a:move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393372" y="3112012"/>
              <a:ext cx="997585" cy="509905"/>
            </a:xfrm>
            <a:custGeom>
              <a:avLst/>
              <a:gdLst/>
              <a:ahLst/>
              <a:cxnLst/>
              <a:rect l="l" t="t" r="r" b="b"/>
              <a:pathLst>
                <a:path w="997585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12104" y="0"/>
                  </a:lnTo>
                  <a:lnTo>
                    <a:pt x="959199" y="14261"/>
                  </a:lnTo>
                  <a:lnTo>
                    <a:pt x="990528" y="52401"/>
                  </a:lnTo>
                  <a:lnTo>
                    <a:pt x="996989" y="84885"/>
                  </a:lnTo>
                  <a:lnTo>
                    <a:pt x="996989" y="424415"/>
                  </a:lnTo>
                  <a:lnTo>
                    <a:pt x="990319" y="457457"/>
                  </a:lnTo>
                  <a:lnTo>
                    <a:pt x="972127" y="484438"/>
                  </a:lnTo>
                  <a:lnTo>
                    <a:pt x="945145" y="502630"/>
                  </a:lnTo>
                  <a:lnTo>
                    <a:pt x="912104" y="509300"/>
                  </a:lnTo>
                  <a:lnTo>
                    <a:pt x="84885" y="509300"/>
                  </a:lnTo>
                  <a:lnTo>
                    <a:pt x="51844" y="502630"/>
                  </a:lnTo>
                  <a:lnTo>
                    <a:pt x="24862" y="484438"/>
                  </a:lnTo>
                  <a:lnTo>
                    <a:pt x="6670" y="457457"/>
                  </a:lnTo>
                  <a:lnTo>
                    <a:pt x="0" y="424415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83069" y="4322769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solidFill>
                  <a:srgbClr val="FFFFFF"/>
                </a:solidFill>
                <a:latin typeface="Arial MT"/>
                <a:cs typeface="Arial MT"/>
              </a:rPr>
              <a:t>ETCD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96972" y="4140882"/>
            <a:ext cx="1459653" cy="696807"/>
            <a:chOff x="2547729" y="3105661"/>
            <a:chExt cx="1094740" cy="522605"/>
          </a:xfrm>
        </p:grpSpPr>
        <p:sp>
          <p:nvSpPr>
            <p:cNvPr id="20" name="object 20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996863" y="509301"/>
                  </a:move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4079" y="3112011"/>
              <a:ext cx="1082040" cy="509905"/>
            </a:xfrm>
            <a:custGeom>
              <a:avLst/>
              <a:gdLst/>
              <a:ahLst/>
              <a:cxnLst/>
              <a:rect l="l" t="t" r="r" b="b"/>
              <a:pathLst>
                <a:path w="1082039" h="509904">
                  <a:moveTo>
                    <a:pt x="0" y="84885"/>
                  </a:moveTo>
                  <a:lnTo>
                    <a:pt x="6670" y="51844"/>
                  </a:lnTo>
                  <a:lnTo>
                    <a:pt x="24862" y="24862"/>
                  </a:lnTo>
                  <a:lnTo>
                    <a:pt x="51844" y="6670"/>
                  </a:lnTo>
                  <a:lnTo>
                    <a:pt x="84885" y="0"/>
                  </a:lnTo>
                  <a:lnTo>
                    <a:pt x="996863" y="0"/>
                  </a:lnTo>
                  <a:lnTo>
                    <a:pt x="1043958" y="14261"/>
                  </a:lnTo>
                  <a:lnTo>
                    <a:pt x="1075287" y="52401"/>
                  </a:lnTo>
                  <a:lnTo>
                    <a:pt x="1081748" y="84885"/>
                  </a:lnTo>
                  <a:lnTo>
                    <a:pt x="1081748" y="424416"/>
                  </a:lnTo>
                  <a:lnTo>
                    <a:pt x="1075078" y="457457"/>
                  </a:lnTo>
                  <a:lnTo>
                    <a:pt x="1056886" y="484439"/>
                  </a:lnTo>
                  <a:lnTo>
                    <a:pt x="1029904" y="502631"/>
                  </a:lnTo>
                  <a:lnTo>
                    <a:pt x="996863" y="509301"/>
                  </a:lnTo>
                  <a:lnTo>
                    <a:pt x="84885" y="509301"/>
                  </a:lnTo>
                  <a:lnTo>
                    <a:pt x="51844" y="502631"/>
                  </a:lnTo>
                  <a:lnTo>
                    <a:pt x="24862" y="484439"/>
                  </a:lnTo>
                  <a:lnTo>
                    <a:pt x="6670" y="457457"/>
                  </a:lnTo>
                  <a:lnTo>
                    <a:pt x="0" y="424416"/>
                  </a:lnTo>
                  <a:lnTo>
                    <a:pt x="0" y="84885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96121" y="4183067"/>
            <a:ext cx="106172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652" marR="6773" indent="-4656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Controller Manager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093858" y="1986811"/>
            <a:ext cx="1241213" cy="516467"/>
            <a:chOff x="5320393" y="1490108"/>
            <a:chExt cx="930910" cy="387350"/>
          </a:xfrm>
        </p:grpSpPr>
        <p:sp>
          <p:nvSpPr>
            <p:cNvPr id="25" name="object 25"/>
            <p:cNvSpPr/>
            <p:nvPr/>
          </p:nvSpPr>
          <p:spPr>
            <a:xfrm>
              <a:off x="5326743" y="1496458"/>
              <a:ext cx="918210" cy="374650"/>
            </a:xfrm>
            <a:custGeom>
              <a:avLst/>
              <a:gdLst/>
              <a:ahLst/>
              <a:cxnLst/>
              <a:rect l="l" t="t" r="r" b="b"/>
              <a:pathLst>
                <a:path w="918210" h="374650">
                  <a:moveTo>
                    <a:pt x="855192" y="374394"/>
                  </a:moveTo>
                  <a:lnTo>
                    <a:pt x="62400" y="374394"/>
                  </a:lnTo>
                  <a:lnTo>
                    <a:pt x="38111" y="369491"/>
                  </a:lnTo>
                  <a:lnTo>
                    <a:pt x="18276" y="356118"/>
                  </a:lnTo>
                  <a:lnTo>
                    <a:pt x="4903" y="336283"/>
                  </a:lnTo>
                  <a:lnTo>
                    <a:pt x="0" y="311994"/>
                  </a:lnTo>
                  <a:lnTo>
                    <a:pt x="0" y="62400"/>
                  </a:lnTo>
                  <a:lnTo>
                    <a:pt x="4821" y="38520"/>
                  </a:lnTo>
                  <a:lnTo>
                    <a:pt x="4903" y="38111"/>
                  </a:lnTo>
                  <a:lnTo>
                    <a:pt x="18276" y="18276"/>
                  </a:lnTo>
                  <a:lnTo>
                    <a:pt x="38111" y="4903"/>
                  </a:lnTo>
                  <a:lnTo>
                    <a:pt x="62400" y="0"/>
                  </a:lnTo>
                  <a:lnTo>
                    <a:pt x="855192" y="0"/>
                  </a:lnTo>
                  <a:lnTo>
                    <a:pt x="899316" y="18276"/>
                  </a:lnTo>
                  <a:lnTo>
                    <a:pt x="917592" y="62400"/>
                  </a:lnTo>
                  <a:lnTo>
                    <a:pt x="917592" y="311994"/>
                  </a:lnTo>
                  <a:lnTo>
                    <a:pt x="912689" y="336283"/>
                  </a:lnTo>
                  <a:lnTo>
                    <a:pt x="899316" y="356118"/>
                  </a:lnTo>
                  <a:lnTo>
                    <a:pt x="879481" y="369491"/>
                  </a:lnTo>
                  <a:lnTo>
                    <a:pt x="855192" y="374394"/>
                  </a:lnTo>
                  <a:close/>
                </a:path>
              </a:pathLst>
            </a:custGeom>
            <a:solidFill>
              <a:srgbClr val="4008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26743" y="1496458"/>
              <a:ext cx="918210" cy="374650"/>
            </a:xfrm>
            <a:custGeom>
              <a:avLst/>
              <a:gdLst/>
              <a:ahLst/>
              <a:cxnLst/>
              <a:rect l="l" t="t" r="r" b="b"/>
              <a:pathLst>
                <a:path w="918210" h="374650">
                  <a:moveTo>
                    <a:pt x="0" y="62400"/>
                  </a:moveTo>
                  <a:lnTo>
                    <a:pt x="4903" y="38111"/>
                  </a:lnTo>
                  <a:lnTo>
                    <a:pt x="18276" y="18276"/>
                  </a:lnTo>
                  <a:lnTo>
                    <a:pt x="38111" y="4903"/>
                  </a:lnTo>
                  <a:lnTo>
                    <a:pt x="62400" y="0"/>
                  </a:lnTo>
                  <a:lnTo>
                    <a:pt x="855192" y="0"/>
                  </a:lnTo>
                  <a:lnTo>
                    <a:pt x="899316" y="18276"/>
                  </a:lnTo>
                  <a:lnTo>
                    <a:pt x="917592" y="62400"/>
                  </a:lnTo>
                  <a:lnTo>
                    <a:pt x="917592" y="311994"/>
                  </a:lnTo>
                  <a:lnTo>
                    <a:pt x="912689" y="336283"/>
                  </a:lnTo>
                  <a:lnTo>
                    <a:pt x="899316" y="356118"/>
                  </a:lnTo>
                  <a:lnTo>
                    <a:pt x="879481" y="369491"/>
                  </a:lnTo>
                  <a:lnTo>
                    <a:pt x="855192" y="374394"/>
                  </a:lnTo>
                  <a:lnTo>
                    <a:pt x="62400" y="374394"/>
                  </a:lnTo>
                  <a:lnTo>
                    <a:pt x="38111" y="369491"/>
                  </a:lnTo>
                  <a:lnTo>
                    <a:pt x="18276" y="356118"/>
                  </a:lnTo>
                  <a:lnTo>
                    <a:pt x="4903" y="336283"/>
                  </a:lnTo>
                  <a:lnTo>
                    <a:pt x="0" y="311994"/>
                  </a:lnTo>
                  <a:lnTo>
                    <a:pt x="0" y="6240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237782" y="2052004"/>
            <a:ext cx="9516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Kubelet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909155" y="2173206"/>
            <a:ext cx="2114127" cy="1152313"/>
            <a:chOff x="3681866" y="1629904"/>
            <a:chExt cx="1585595" cy="864235"/>
          </a:xfrm>
        </p:grpSpPr>
        <p:sp>
          <p:nvSpPr>
            <p:cNvPr id="29" name="object 29"/>
            <p:cNvSpPr/>
            <p:nvPr/>
          </p:nvSpPr>
          <p:spPr>
            <a:xfrm>
              <a:off x="3686628" y="1650400"/>
              <a:ext cx="1532255" cy="838835"/>
            </a:xfrm>
            <a:custGeom>
              <a:avLst/>
              <a:gdLst/>
              <a:ahLst/>
              <a:cxnLst/>
              <a:rect l="l" t="t" r="r" b="b"/>
              <a:pathLst>
                <a:path w="1532254" h="838835">
                  <a:moveTo>
                    <a:pt x="0" y="838799"/>
                  </a:moveTo>
                  <a:lnTo>
                    <a:pt x="794699" y="838799"/>
                  </a:lnTo>
                  <a:lnTo>
                    <a:pt x="794699" y="0"/>
                  </a:lnTo>
                  <a:lnTo>
                    <a:pt x="1532249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218878" y="1634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218878" y="1634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8494774" y="1961753"/>
            <a:ext cx="1848273" cy="541867"/>
            <a:chOff x="6371080" y="1471315"/>
            <a:chExt cx="1386205" cy="406400"/>
          </a:xfrm>
        </p:grpSpPr>
        <p:sp>
          <p:nvSpPr>
            <p:cNvPr id="33" name="object 33"/>
            <p:cNvSpPr/>
            <p:nvPr/>
          </p:nvSpPr>
          <p:spPr>
            <a:xfrm>
              <a:off x="6377430" y="1477665"/>
              <a:ext cx="1373505" cy="393700"/>
            </a:xfrm>
            <a:custGeom>
              <a:avLst/>
              <a:gdLst/>
              <a:ahLst/>
              <a:cxnLst/>
              <a:rect l="l" t="t" r="r" b="b"/>
              <a:pathLst>
                <a:path w="1373504" h="393700">
                  <a:moveTo>
                    <a:pt x="1307665" y="393189"/>
                  </a:moveTo>
                  <a:lnTo>
                    <a:pt x="65532" y="393189"/>
                  </a:lnTo>
                  <a:lnTo>
                    <a:pt x="40024" y="388039"/>
                  </a:lnTo>
                  <a:lnTo>
                    <a:pt x="19194" y="373994"/>
                  </a:lnTo>
                  <a:lnTo>
                    <a:pt x="5149" y="353164"/>
                  </a:lnTo>
                  <a:lnTo>
                    <a:pt x="0" y="327656"/>
                  </a:lnTo>
                  <a:lnTo>
                    <a:pt x="0" y="65532"/>
                  </a:lnTo>
                  <a:lnTo>
                    <a:pt x="5149" y="40024"/>
                  </a:lnTo>
                  <a:lnTo>
                    <a:pt x="19194" y="19194"/>
                  </a:lnTo>
                  <a:lnTo>
                    <a:pt x="40024" y="5149"/>
                  </a:lnTo>
                  <a:lnTo>
                    <a:pt x="65532" y="0"/>
                  </a:lnTo>
                  <a:lnTo>
                    <a:pt x="1307665" y="0"/>
                  </a:lnTo>
                  <a:lnTo>
                    <a:pt x="1354004" y="19194"/>
                  </a:lnTo>
                  <a:lnTo>
                    <a:pt x="1373198" y="65532"/>
                  </a:lnTo>
                  <a:lnTo>
                    <a:pt x="1373198" y="327656"/>
                  </a:lnTo>
                  <a:lnTo>
                    <a:pt x="1368048" y="353164"/>
                  </a:lnTo>
                  <a:lnTo>
                    <a:pt x="1354004" y="373994"/>
                  </a:lnTo>
                  <a:lnTo>
                    <a:pt x="1333173" y="388039"/>
                  </a:lnTo>
                  <a:lnTo>
                    <a:pt x="1307665" y="393189"/>
                  </a:lnTo>
                  <a:close/>
                </a:path>
              </a:pathLst>
            </a:custGeom>
            <a:solidFill>
              <a:srgbClr val="4008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377430" y="1477665"/>
              <a:ext cx="1373505" cy="393700"/>
            </a:xfrm>
            <a:custGeom>
              <a:avLst/>
              <a:gdLst/>
              <a:ahLst/>
              <a:cxnLst/>
              <a:rect l="l" t="t" r="r" b="b"/>
              <a:pathLst>
                <a:path w="1373504" h="393700">
                  <a:moveTo>
                    <a:pt x="0" y="65532"/>
                  </a:moveTo>
                  <a:lnTo>
                    <a:pt x="5149" y="40024"/>
                  </a:lnTo>
                  <a:lnTo>
                    <a:pt x="19194" y="19194"/>
                  </a:lnTo>
                  <a:lnTo>
                    <a:pt x="40024" y="5149"/>
                  </a:lnTo>
                  <a:lnTo>
                    <a:pt x="65532" y="0"/>
                  </a:lnTo>
                  <a:lnTo>
                    <a:pt x="1307665" y="0"/>
                  </a:lnTo>
                  <a:lnTo>
                    <a:pt x="1354004" y="19194"/>
                  </a:lnTo>
                  <a:lnTo>
                    <a:pt x="1373198" y="65532"/>
                  </a:lnTo>
                  <a:lnTo>
                    <a:pt x="1373198" y="327656"/>
                  </a:lnTo>
                  <a:lnTo>
                    <a:pt x="1368048" y="353164"/>
                  </a:lnTo>
                  <a:lnTo>
                    <a:pt x="1354004" y="373994"/>
                  </a:lnTo>
                  <a:lnTo>
                    <a:pt x="1333173" y="388039"/>
                  </a:lnTo>
                  <a:lnTo>
                    <a:pt x="1307665" y="393189"/>
                  </a:lnTo>
                  <a:lnTo>
                    <a:pt x="65532" y="393189"/>
                  </a:lnTo>
                  <a:lnTo>
                    <a:pt x="40024" y="388039"/>
                  </a:lnTo>
                  <a:lnTo>
                    <a:pt x="19194" y="373994"/>
                  </a:lnTo>
                  <a:lnTo>
                    <a:pt x="5149" y="353164"/>
                  </a:lnTo>
                  <a:lnTo>
                    <a:pt x="0" y="327656"/>
                  </a:lnTo>
                  <a:lnTo>
                    <a:pt x="0" y="65532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709197" y="2039475"/>
            <a:ext cx="14198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FFFFFF"/>
                </a:solidFill>
                <a:latin typeface="Arial MT"/>
                <a:cs typeface="Arial MT"/>
              </a:rPr>
              <a:t>Kube-</a:t>
            </a: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proxy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792733" y="232014"/>
            <a:ext cx="2382072" cy="695611"/>
            <a:chOff x="5972207" y="175972"/>
            <a:chExt cx="1786554" cy="521708"/>
          </a:xfrm>
        </p:grpSpPr>
        <p:sp>
          <p:nvSpPr>
            <p:cNvPr id="38" name="object 38"/>
            <p:cNvSpPr/>
            <p:nvPr/>
          </p:nvSpPr>
          <p:spPr>
            <a:xfrm>
              <a:off x="7714946" y="66593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628" y="31459"/>
                  </a:moveTo>
                  <a:lnTo>
                    <a:pt x="0" y="0"/>
                  </a:lnTo>
                  <a:lnTo>
                    <a:pt x="43530" y="14865"/>
                  </a:lnTo>
                  <a:lnTo>
                    <a:pt x="628" y="3145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972207" y="175972"/>
              <a:ext cx="1436370" cy="513715"/>
            </a:xfrm>
            <a:custGeom>
              <a:avLst/>
              <a:gdLst/>
              <a:ahLst/>
              <a:cxnLst/>
              <a:rect l="l" t="t" r="r" b="b"/>
              <a:pathLst>
                <a:path w="1436370" h="513715">
                  <a:moveTo>
                    <a:pt x="1238256" y="27692"/>
                  </a:moveTo>
                  <a:lnTo>
                    <a:pt x="992721" y="27692"/>
                  </a:lnTo>
                  <a:lnTo>
                    <a:pt x="1027091" y="12907"/>
                  </a:lnTo>
                  <a:lnTo>
                    <a:pt x="1067813" y="3545"/>
                  </a:lnTo>
                  <a:lnTo>
                    <a:pt x="1112277" y="0"/>
                  </a:lnTo>
                  <a:lnTo>
                    <a:pt x="1157873" y="2667"/>
                  </a:lnTo>
                  <a:lnTo>
                    <a:pt x="1200085" y="11448"/>
                  </a:lnTo>
                  <a:lnTo>
                    <a:pt x="1234902" y="25330"/>
                  </a:lnTo>
                  <a:lnTo>
                    <a:pt x="1238256" y="27692"/>
                  </a:lnTo>
                  <a:close/>
                </a:path>
                <a:path w="1436370" h="513715">
                  <a:moveTo>
                    <a:pt x="1254317" y="39001"/>
                  </a:moveTo>
                  <a:lnTo>
                    <a:pt x="747350" y="39001"/>
                  </a:lnTo>
                  <a:lnTo>
                    <a:pt x="767935" y="24045"/>
                  </a:lnTo>
                  <a:lnTo>
                    <a:pt x="795143" y="12265"/>
                  </a:lnTo>
                  <a:lnTo>
                    <a:pt x="827515" y="4149"/>
                  </a:lnTo>
                  <a:lnTo>
                    <a:pt x="863587" y="185"/>
                  </a:lnTo>
                  <a:lnTo>
                    <a:pt x="900546" y="783"/>
                  </a:lnTo>
                  <a:lnTo>
                    <a:pt x="935471" y="5798"/>
                  </a:lnTo>
                  <a:lnTo>
                    <a:pt x="966737" y="14882"/>
                  </a:lnTo>
                  <a:lnTo>
                    <a:pt x="992721" y="27692"/>
                  </a:lnTo>
                  <a:lnTo>
                    <a:pt x="1238256" y="27692"/>
                  </a:lnTo>
                  <a:lnTo>
                    <a:pt x="1254317" y="39001"/>
                  </a:lnTo>
                  <a:close/>
                </a:path>
                <a:path w="1436370" h="513715">
                  <a:moveTo>
                    <a:pt x="1271910" y="60044"/>
                  </a:moveTo>
                  <a:lnTo>
                    <a:pt x="466258" y="60044"/>
                  </a:lnTo>
                  <a:lnTo>
                    <a:pt x="487036" y="45416"/>
                  </a:lnTo>
                  <a:lnTo>
                    <a:pt x="556042" y="20550"/>
                  </a:lnTo>
                  <a:lnTo>
                    <a:pt x="595966" y="15179"/>
                  </a:lnTo>
                  <a:lnTo>
                    <a:pt x="637359" y="14462"/>
                  </a:lnTo>
                  <a:lnTo>
                    <a:pt x="677449" y="18360"/>
                  </a:lnTo>
                  <a:lnTo>
                    <a:pt x="714643" y="26623"/>
                  </a:lnTo>
                  <a:lnTo>
                    <a:pt x="747350" y="39001"/>
                  </a:lnTo>
                  <a:lnTo>
                    <a:pt x="1254317" y="39001"/>
                  </a:lnTo>
                  <a:lnTo>
                    <a:pt x="1260475" y="43336"/>
                  </a:lnTo>
                  <a:lnTo>
                    <a:pt x="1271910" y="60044"/>
                  </a:lnTo>
                  <a:close/>
                </a:path>
                <a:path w="1436370" h="513715">
                  <a:moveTo>
                    <a:pt x="402266" y="482737"/>
                  </a:moveTo>
                  <a:lnTo>
                    <a:pt x="351626" y="478883"/>
                  </a:lnTo>
                  <a:lnTo>
                    <a:pt x="303562" y="470198"/>
                  </a:lnTo>
                  <a:lnTo>
                    <a:pt x="260383" y="457172"/>
                  </a:lnTo>
                  <a:lnTo>
                    <a:pt x="223296" y="440256"/>
                  </a:lnTo>
                  <a:lnTo>
                    <a:pt x="193504" y="419899"/>
                  </a:lnTo>
                  <a:lnTo>
                    <a:pt x="148988" y="419096"/>
                  </a:lnTo>
                  <a:lnTo>
                    <a:pt x="107943" y="411995"/>
                  </a:lnTo>
                  <a:lnTo>
                    <a:pt x="47147" y="381736"/>
                  </a:lnTo>
                  <a:lnTo>
                    <a:pt x="33044" y="340037"/>
                  </a:lnTo>
                  <a:lnTo>
                    <a:pt x="45629" y="319797"/>
                  </a:lnTo>
                  <a:lnTo>
                    <a:pt x="70721" y="301939"/>
                  </a:lnTo>
                  <a:lnTo>
                    <a:pt x="35449" y="287754"/>
                  </a:lnTo>
                  <a:lnTo>
                    <a:pt x="11426" y="269365"/>
                  </a:lnTo>
                  <a:lnTo>
                    <a:pt x="0" y="248271"/>
                  </a:lnTo>
                  <a:lnTo>
                    <a:pt x="2513" y="225971"/>
                  </a:lnTo>
                  <a:lnTo>
                    <a:pt x="19111" y="205165"/>
                  </a:lnTo>
                  <a:lnTo>
                    <a:pt x="47375" y="188280"/>
                  </a:lnTo>
                  <a:lnTo>
                    <a:pt x="84813" y="176408"/>
                  </a:lnTo>
                  <a:lnTo>
                    <a:pt x="128931" y="170641"/>
                  </a:lnTo>
                  <a:lnTo>
                    <a:pt x="130142" y="169041"/>
                  </a:lnTo>
                  <a:lnTo>
                    <a:pt x="130414" y="145981"/>
                  </a:lnTo>
                  <a:lnTo>
                    <a:pt x="130505" y="138319"/>
                  </a:lnTo>
                  <a:lnTo>
                    <a:pt x="147963" y="109384"/>
                  </a:lnTo>
                  <a:lnTo>
                    <a:pt x="181004" y="83869"/>
                  </a:lnTo>
                  <a:lnTo>
                    <a:pt x="228114" y="63405"/>
                  </a:lnTo>
                  <a:lnTo>
                    <a:pt x="273225" y="52121"/>
                  </a:lnTo>
                  <a:lnTo>
                    <a:pt x="321478" y="46115"/>
                  </a:lnTo>
                  <a:lnTo>
                    <a:pt x="370990" y="45416"/>
                  </a:lnTo>
                  <a:lnTo>
                    <a:pt x="419877" y="50050"/>
                  </a:lnTo>
                  <a:lnTo>
                    <a:pt x="466258" y="60044"/>
                  </a:lnTo>
                  <a:lnTo>
                    <a:pt x="1271910" y="60044"/>
                  </a:lnTo>
                  <a:lnTo>
                    <a:pt x="1274953" y="64489"/>
                  </a:lnTo>
                  <a:lnTo>
                    <a:pt x="1310388" y="71254"/>
                  </a:lnTo>
                  <a:lnTo>
                    <a:pt x="1341720" y="81417"/>
                  </a:lnTo>
                  <a:lnTo>
                    <a:pt x="1367951" y="94572"/>
                  </a:lnTo>
                  <a:lnTo>
                    <a:pt x="1388081" y="110315"/>
                  </a:lnTo>
                  <a:lnTo>
                    <a:pt x="1400862" y="127788"/>
                  </a:lnTo>
                  <a:lnTo>
                    <a:pt x="1405691" y="145981"/>
                  </a:lnTo>
                  <a:lnTo>
                    <a:pt x="1402540" y="164262"/>
                  </a:lnTo>
                  <a:lnTo>
                    <a:pt x="1391380" y="181997"/>
                  </a:lnTo>
                  <a:lnTo>
                    <a:pt x="1420892" y="206852"/>
                  </a:lnTo>
                  <a:lnTo>
                    <a:pt x="1435990" y="234120"/>
                  </a:lnTo>
                  <a:lnTo>
                    <a:pt x="1436278" y="262358"/>
                  </a:lnTo>
                  <a:lnTo>
                    <a:pt x="1421354" y="290128"/>
                  </a:lnTo>
                  <a:lnTo>
                    <a:pt x="1392130" y="315064"/>
                  </a:lnTo>
                  <a:lnTo>
                    <a:pt x="1351354" y="335164"/>
                  </a:lnTo>
                  <a:lnTo>
                    <a:pt x="1301379" y="349534"/>
                  </a:lnTo>
                  <a:lnTo>
                    <a:pt x="1244561" y="357280"/>
                  </a:lnTo>
                  <a:lnTo>
                    <a:pt x="1237388" y="381736"/>
                  </a:lnTo>
                  <a:lnTo>
                    <a:pt x="1237322" y="381962"/>
                  </a:lnTo>
                  <a:lnTo>
                    <a:pt x="1217361" y="404476"/>
                  </a:lnTo>
                  <a:lnTo>
                    <a:pt x="1186059" y="423697"/>
                  </a:lnTo>
                  <a:lnTo>
                    <a:pt x="1152140" y="435869"/>
                  </a:lnTo>
                  <a:lnTo>
                    <a:pt x="950248" y="435869"/>
                  </a:lnTo>
                  <a:lnTo>
                    <a:pt x="923287" y="464071"/>
                  </a:lnTo>
                  <a:lnTo>
                    <a:pt x="921607" y="465008"/>
                  </a:lnTo>
                  <a:lnTo>
                    <a:pt x="548593" y="465008"/>
                  </a:lnTo>
                  <a:lnTo>
                    <a:pt x="502251" y="475693"/>
                  </a:lnTo>
                  <a:lnTo>
                    <a:pt x="452975" y="481638"/>
                  </a:lnTo>
                  <a:lnTo>
                    <a:pt x="402266" y="482737"/>
                  </a:lnTo>
                  <a:close/>
                </a:path>
                <a:path w="1436370" h="513715">
                  <a:moveTo>
                    <a:pt x="1046785" y="450024"/>
                  </a:moveTo>
                  <a:lnTo>
                    <a:pt x="996988" y="446138"/>
                  </a:lnTo>
                  <a:lnTo>
                    <a:pt x="950248" y="435869"/>
                  </a:lnTo>
                  <a:lnTo>
                    <a:pt x="1152140" y="435869"/>
                  </a:lnTo>
                  <a:lnTo>
                    <a:pt x="1144794" y="438505"/>
                  </a:lnTo>
                  <a:lnTo>
                    <a:pt x="1096950" y="447492"/>
                  </a:lnTo>
                  <a:lnTo>
                    <a:pt x="1046785" y="450024"/>
                  </a:lnTo>
                  <a:close/>
                </a:path>
                <a:path w="1436370" h="513715">
                  <a:moveTo>
                    <a:pt x="717129" y="513323"/>
                  </a:moveTo>
                  <a:lnTo>
                    <a:pt x="667776" y="508610"/>
                  </a:lnTo>
                  <a:lnTo>
                    <a:pt x="622053" y="498731"/>
                  </a:lnTo>
                  <a:lnTo>
                    <a:pt x="581734" y="484069"/>
                  </a:lnTo>
                  <a:lnTo>
                    <a:pt x="548593" y="465008"/>
                  </a:lnTo>
                  <a:lnTo>
                    <a:pt x="921607" y="465008"/>
                  </a:lnTo>
                  <a:lnTo>
                    <a:pt x="882069" y="487047"/>
                  </a:lnTo>
                  <a:lnTo>
                    <a:pt x="829462" y="503588"/>
                  </a:lnTo>
                  <a:lnTo>
                    <a:pt x="768336" y="512486"/>
                  </a:lnTo>
                  <a:lnTo>
                    <a:pt x="717129" y="513323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972207" y="175972"/>
              <a:ext cx="1436370" cy="513715"/>
            </a:xfrm>
            <a:custGeom>
              <a:avLst/>
              <a:gdLst/>
              <a:ahLst/>
              <a:cxnLst/>
              <a:rect l="l" t="t" r="r" b="b"/>
              <a:pathLst>
                <a:path w="1436370" h="513715">
                  <a:moveTo>
                    <a:pt x="130142" y="169041"/>
                  </a:moveTo>
                  <a:lnTo>
                    <a:pt x="130505" y="138319"/>
                  </a:lnTo>
                  <a:lnTo>
                    <a:pt x="147963" y="109384"/>
                  </a:lnTo>
                  <a:lnTo>
                    <a:pt x="181004" y="83869"/>
                  </a:lnTo>
                  <a:lnTo>
                    <a:pt x="228114" y="63405"/>
                  </a:lnTo>
                  <a:lnTo>
                    <a:pt x="273225" y="52121"/>
                  </a:lnTo>
                  <a:lnTo>
                    <a:pt x="321478" y="46115"/>
                  </a:lnTo>
                  <a:lnTo>
                    <a:pt x="370990" y="45416"/>
                  </a:lnTo>
                  <a:lnTo>
                    <a:pt x="419877" y="50050"/>
                  </a:lnTo>
                  <a:lnTo>
                    <a:pt x="466258" y="60044"/>
                  </a:lnTo>
                  <a:lnTo>
                    <a:pt x="520207" y="30132"/>
                  </a:lnTo>
                  <a:lnTo>
                    <a:pt x="595966" y="15179"/>
                  </a:lnTo>
                  <a:lnTo>
                    <a:pt x="637359" y="14462"/>
                  </a:lnTo>
                  <a:lnTo>
                    <a:pt x="677449" y="18360"/>
                  </a:lnTo>
                  <a:lnTo>
                    <a:pt x="714643" y="26623"/>
                  </a:lnTo>
                  <a:lnTo>
                    <a:pt x="747350" y="39001"/>
                  </a:lnTo>
                  <a:lnTo>
                    <a:pt x="767935" y="24045"/>
                  </a:lnTo>
                  <a:lnTo>
                    <a:pt x="795144" y="12265"/>
                  </a:lnTo>
                  <a:lnTo>
                    <a:pt x="827515" y="4149"/>
                  </a:lnTo>
                  <a:lnTo>
                    <a:pt x="863587" y="185"/>
                  </a:lnTo>
                  <a:lnTo>
                    <a:pt x="900546" y="783"/>
                  </a:lnTo>
                  <a:lnTo>
                    <a:pt x="935471" y="5798"/>
                  </a:lnTo>
                  <a:lnTo>
                    <a:pt x="966737" y="14882"/>
                  </a:lnTo>
                  <a:lnTo>
                    <a:pt x="992721" y="27692"/>
                  </a:lnTo>
                  <a:lnTo>
                    <a:pt x="1027091" y="12907"/>
                  </a:lnTo>
                  <a:lnTo>
                    <a:pt x="1067813" y="3545"/>
                  </a:lnTo>
                  <a:lnTo>
                    <a:pt x="1112277" y="0"/>
                  </a:lnTo>
                  <a:lnTo>
                    <a:pt x="1157873" y="2667"/>
                  </a:lnTo>
                  <a:lnTo>
                    <a:pt x="1200085" y="11448"/>
                  </a:lnTo>
                  <a:lnTo>
                    <a:pt x="1234902" y="25330"/>
                  </a:lnTo>
                  <a:lnTo>
                    <a:pt x="1260475" y="43336"/>
                  </a:lnTo>
                  <a:lnTo>
                    <a:pt x="1274953" y="64489"/>
                  </a:lnTo>
                  <a:lnTo>
                    <a:pt x="1341720" y="81417"/>
                  </a:lnTo>
                  <a:lnTo>
                    <a:pt x="1388081" y="110315"/>
                  </a:lnTo>
                  <a:lnTo>
                    <a:pt x="1405691" y="145981"/>
                  </a:lnTo>
                  <a:lnTo>
                    <a:pt x="1402540" y="164262"/>
                  </a:lnTo>
                  <a:lnTo>
                    <a:pt x="1391380" y="181997"/>
                  </a:lnTo>
                  <a:lnTo>
                    <a:pt x="1420892" y="206852"/>
                  </a:lnTo>
                  <a:lnTo>
                    <a:pt x="1435990" y="234120"/>
                  </a:lnTo>
                  <a:lnTo>
                    <a:pt x="1436278" y="262358"/>
                  </a:lnTo>
                  <a:lnTo>
                    <a:pt x="1421354" y="290128"/>
                  </a:lnTo>
                  <a:lnTo>
                    <a:pt x="1392130" y="315064"/>
                  </a:lnTo>
                  <a:lnTo>
                    <a:pt x="1351354" y="335164"/>
                  </a:lnTo>
                  <a:lnTo>
                    <a:pt x="1301379" y="349534"/>
                  </a:lnTo>
                  <a:lnTo>
                    <a:pt x="1244561" y="357280"/>
                  </a:lnTo>
                  <a:lnTo>
                    <a:pt x="1237322" y="381962"/>
                  </a:lnTo>
                  <a:lnTo>
                    <a:pt x="1186059" y="423697"/>
                  </a:lnTo>
                  <a:lnTo>
                    <a:pt x="1144794" y="438505"/>
                  </a:lnTo>
                  <a:lnTo>
                    <a:pt x="1096950" y="447492"/>
                  </a:lnTo>
                  <a:lnTo>
                    <a:pt x="1046785" y="450024"/>
                  </a:lnTo>
                  <a:lnTo>
                    <a:pt x="996988" y="446138"/>
                  </a:lnTo>
                  <a:lnTo>
                    <a:pt x="950248" y="435869"/>
                  </a:lnTo>
                  <a:lnTo>
                    <a:pt x="923287" y="464071"/>
                  </a:lnTo>
                  <a:lnTo>
                    <a:pt x="882069" y="487047"/>
                  </a:lnTo>
                  <a:lnTo>
                    <a:pt x="829462" y="503588"/>
                  </a:lnTo>
                  <a:lnTo>
                    <a:pt x="768336" y="512486"/>
                  </a:lnTo>
                  <a:lnTo>
                    <a:pt x="717129" y="513323"/>
                  </a:lnTo>
                  <a:lnTo>
                    <a:pt x="667776" y="508610"/>
                  </a:lnTo>
                  <a:lnTo>
                    <a:pt x="622053" y="498731"/>
                  </a:lnTo>
                  <a:lnTo>
                    <a:pt x="581734" y="484069"/>
                  </a:lnTo>
                  <a:lnTo>
                    <a:pt x="548593" y="465008"/>
                  </a:lnTo>
                  <a:lnTo>
                    <a:pt x="502251" y="475693"/>
                  </a:lnTo>
                  <a:lnTo>
                    <a:pt x="452975" y="481638"/>
                  </a:lnTo>
                  <a:lnTo>
                    <a:pt x="402266" y="482737"/>
                  </a:lnTo>
                  <a:lnTo>
                    <a:pt x="351626" y="478883"/>
                  </a:lnTo>
                  <a:lnTo>
                    <a:pt x="303562" y="470198"/>
                  </a:lnTo>
                  <a:lnTo>
                    <a:pt x="260383" y="457172"/>
                  </a:lnTo>
                  <a:lnTo>
                    <a:pt x="223296" y="440256"/>
                  </a:lnTo>
                  <a:lnTo>
                    <a:pt x="193504" y="419899"/>
                  </a:lnTo>
                  <a:lnTo>
                    <a:pt x="148988" y="419096"/>
                  </a:lnTo>
                  <a:lnTo>
                    <a:pt x="107943" y="411995"/>
                  </a:lnTo>
                  <a:lnTo>
                    <a:pt x="47147" y="381736"/>
                  </a:lnTo>
                  <a:lnTo>
                    <a:pt x="33044" y="340037"/>
                  </a:lnTo>
                  <a:lnTo>
                    <a:pt x="45629" y="319797"/>
                  </a:lnTo>
                  <a:lnTo>
                    <a:pt x="70721" y="301939"/>
                  </a:lnTo>
                  <a:lnTo>
                    <a:pt x="35449" y="287754"/>
                  </a:lnTo>
                  <a:lnTo>
                    <a:pt x="11426" y="269365"/>
                  </a:lnTo>
                  <a:lnTo>
                    <a:pt x="0" y="248271"/>
                  </a:lnTo>
                  <a:lnTo>
                    <a:pt x="2513" y="225971"/>
                  </a:lnTo>
                  <a:lnTo>
                    <a:pt x="19111" y="205165"/>
                  </a:lnTo>
                  <a:lnTo>
                    <a:pt x="47375" y="188280"/>
                  </a:lnTo>
                  <a:lnTo>
                    <a:pt x="84813" y="176408"/>
                  </a:lnTo>
                  <a:lnTo>
                    <a:pt x="128931" y="170641"/>
                  </a:lnTo>
                  <a:lnTo>
                    <a:pt x="130142" y="169041"/>
                  </a:lnTo>
                  <a:close/>
                </a:path>
                <a:path w="1436370" h="513715">
                  <a:moveTo>
                    <a:pt x="70736" y="301936"/>
                  </a:moveTo>
                  <a:lnTo>
                    <a:pt x="90503" y="306649"/>
                  </a:lnTo>
                  <a:lnTo>
                    <a:pt x="111381" y="309827"/>
                  </a:lnTo>
                  <a:lnTo>
                    <a:pt x="133001" y="311429"/>
                  </a:lnTo>
                  <a:lnTo>
                    <a:pt x="154992" y="311412"/>
                  </a:lnTo>
                </a:path>
                <a:path w="1436370" h="513715">
                  <a:moveTo>
                    <a:pt x="193506" y="419899"/>
                  </a:moveTo>
                  <a:lnTo>
                    <a:pt x="202938" y="419208"/>
                  </a:lnTo>
                  <a:lnTo>
                    <a:pt x="212245" y="418220"/>
                  </a:lnTo>
                  <a:lnTo>
                    <a:pt x="221399" y="416937"/>
                  </a:lnTo>
                  <a:lnTo>
                    <a:pt x="230370" y="415364"/>
                  </a:lnTo>
                </a:path>
                <a:path w="1436370" h="513715">
                  <a:moveTo>
                    <a:pt x="548577" y="465005"/>
                  </a:moveTo>
                  <a:lnTo>
                    <a:pt x="542180" y="460056"/>
                  </a:lnTo>
                  <a:lnTo>
                    <a:pt x="536338" y="454951"/>
                  </a:lnTo>
                  <a:lnTo>
                    <a:pt x="531062" y="449702"/>
                  </a:lnTo>
                  <a:lnTo>
                    <a:pt x="526365" y="444318"/>
                  </a:lnTo>
                </a:path>
                <a:path w="1436370" h="513715">
                  <a:moveTo>
                    <a:pt x="950248" y="435866"/>
                  </a:moveTo>
                  <a:lnTo>
                    <a:pt x="954836" y="428473"/>
                  </a:lnTo>
                  <a:lnTo>
                    <a:pt x="957810" y="420864"/>
                  </a:lnTo>
                  <a:lnTo>
                    <a:pt x="959117" y="413166"/>
                  </a:lnTo>
                </a:path>
                <a:path w="1436370" h="513715">
                  <a:moveTo>
                    <a:pt x="1244549" y="357279"/>
                  </a:moveTo>
                  <a:lnTo>
                    <a:pt x="1237277" y="331037"/>
                  </a:lnTo>
                  <a:lnTo>
                    <a:pt x="1215699" y="307264"/>
                  </a:lnTo>
                  <a:lnTo>
                    <a:pt x="1181509" y="287290"/>
                  </a:lnTo>
                  <a:lnTo>
                    <a:pt x="1136401" y="272444"/>
                  </a:lnTo>
                </a:path>
                <a:path w="1436370" h="513715">
                  <a:moveTo>
                    <a:pt x="1391367" y="182000"/>
                  </a:moveTo>
                  <a:lnTo>
                    <a:pt x="1382224" y="190933"/>
                  </a:lnTo>
                  <a:lnTo>
                    <a:pt x="1371069" y="199265"/>
                  </a:lnTo>
                  <a:lnTo>
                    <a:pt x="1358025" y="206918"/>
                  </a:lnTo>
                  <a:lnTo>
                    <a:pt x="1343212" y="213811"/>
                  </a:lnTo>
                </a:path>
                <a:path w="1436370" h="513715">
                  <a:moveTo>
                    <a:pt x="1274951" y="64490"/>
                  </a:moveTo>
                  <a:lnTo>
                    <a:pt x="1276791" y="69446"/>
                  </a:lnTo>
                  <a:lnTo>
                    <a:pt x="1277641" y="74477"/>
                  </a:lnTo>
                  <a:lnTo>
                    <a:pt x="1277493" y="79513"/>
                  </a:lnTo>
                </a:path>
                <a:path w="1436370" h="513715">
                  <a:moveTo>
                    <a:pt x="992723" y="27693"/>
                  </a:moveTo>
                  <a:lnTo>
                    <a:pt x="985496" y="32148"/>
                  </a:lnTo>
                  <a:lnTo>
                    <a:pt x="978959" y="36839"/>
                  </a:lnTo>
                  <a:lnTo>
                    <a:pt x="973137" y="41747"/>
                  </a:lnTo>
                  <a:lnTo>
                    <a:pt x="968054" y="46853"/>
                  </a:lnTo>
                </a:path>
                <a:path w="1436370" h="513715">
                  <a:moveTo>
                    <a:pt x="747350" y="39000"/>
                  </a:moveTo>
                  <a:lnTo>
                    <a:pt x="741975" y="44245"/>
                  </a:lnTo>
                  <a:lnTo>
                    <a:pt x="737962" y="49796"/>
                  </a:lnTo>
                  <a:lnTo>
                    <a:pt x="735402" y="55523"/>
                  </a:lnTo>
                </a:path>
                <a:path w="1436370" h="513715">
                  <a:moveTo>
                    <a:pt x="466253" y="60043"/>
                  </a:moveTo>
                  <a:lnTo>
                    <a:pt x="477798" y="63566"/>
                  </a:lnTo>
                  <a:lnTo>
                    <a:pt x="488872" y="67420"/>
                  </a:lnTo>
                  <a:lnTo>
                    <a:pt x="499446" y="71593"/>
                  </a:lnTo>
                  <a:lnTo>
                    <a:pt x="509489" y="76074"/>
                  </a:lnTo>
                </a:path>
                <a:path w="1436370" h="513715">
                  <a:moveTo>
                    <a:pt x="130142" y="169041"/>
                  </a:moveTo>
                  <a:lnTo>
                    <a:pt x="131739" y="174751"/>
                  </a:lnTo>
                  <a:lnTo>
                    <a:pt x="134262" y="180391"/>
                  </a:lnTo>
                  <a:lnTo>
                    <a:pt x="137687" y="185908"/>
                  </a:lnTo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7239001" y="3431418"/>
            <a:ext cx="3744807" cy="1802553"/>
            <a:chOff x="5429250" y="2573563"/>
            <a:chExt cx="2808605" cy="1351915"/>
          </a:xfrm>
        </p:grpSpPr>
        <p:sp>
          <p:nvSpPr>
            <p:cNvPr id="44" name="object 44"/>
            <p:cNvSpPr/>
            <p:nvPr/>
          </p:nvSpPr>
          <p:spPr>
            <a:xfrm>
              <a:off x="5435600" y="2579913"/>
              <a:ext cx="2431415" cy="1339215"/>
            </a:xfrm>
            <a:custGeom>
              <a:avLst/>
              <a:gdLst/>
              <a:ahLst/>
              <a:cxnLst/>
              <a:rect l="l" t="t" r="r" b="b"/>
              <a:pathLst>
                <a:path w="2431415" h="1339214">
                  <a:moveTo>
                    <a:pt x="0" y="223161"/>
                  </a:moveTo>
                  <a:lnTo>
                    <a:pt x="4533" y="178186"/>
                  </a:lnTo>
                  <a:lnTo>
                    <a:pt x="17537" y="136296"/>
                  </a:lnTo>
                  <a:lnTo>
                    <a:pt x="38112" y="98389"/>
                  </a:lnTo>
                  <a:lnTo>
                    <a:pt x="65362" y="65362"/>
                  </a:lnTo>
                  <a:lnTo>
                    <a:pt x="98389" y="38112"/>
                  </a:lnTo>
                  <a:lnTo>
                    <a:pt x="136296" y="17537"/>
                  </a:lnTo>
                  <a:lnTo>
                    <a:pt x="178186" y="4533"/>
                  </a:lnTo>
                  <a:lnTo>
                    <a:pt x="223161" y="0"/>
                  </a:lnTo>
                  <a:lnTo>
                    <a:pt x="2207981" y="0"/>
                  </a:lnTo>
                  <a:lnTo>
                    <a:pt x="2251721" y="4327"/>
                  </a:lnTo>
                  <a:lnTo>
                    <a:pt x="2293381" y="16987"/>
                  </a:lnTo>
                  <a:lnTo>
                    <a:pt x="2331791" y="37493"/>
                  </a:lnTo>
                  <a:lnTo>
                    <a:pt x="2365780" y="65362"/>
                  </a:lnTo>
                  <a:lnTo>
                    <a:pt x="2393649" y="99351"/>
                  </a:lnTo>
                  <a:lnTo>
                    <a:pt x="2414155" y="137761"/>
                  </a:lnTo>
                  <a:lnTo>
                    <a:pt x="2426815" y="179421"/>
                  </a:lnTo>
                  <a:lnTo>
                    <a:pt x="2431142" y="223161"/>
                  </a:lnTo>
                  <a:lnTo>
                    <a:pt x="2431142" y="1115780"/>
                  </a:lnTo>
                  <a:lnTo>
                    <a:pt x="2426609" y="1160755"/>
                  </a:lnTo>
                  <a:lnTo>
                    <a:pt x="2413605" y="1202645"/>
                  </a:lnTo>
                  <a:lnTo>
                    <a:pt x="2393030" y="1240552"/>
                  </a:lnTo>
                  <a:lnTo>
                    <a:pt x="2365780" y="1273579"/>
                  </a:lnTo>
                  <a:lnTo>
                    <a:pt x="2332753" y="1300829"/>
                  </a:lnTo>
                  <a:lnTo>
                    <a:pt x="2294846" y="1321404"/>
                  </a:lnTo>
                  <a:lnTo>
                    <a:pt x="2252956" y="1334408"/>
                  </a:lnTo>
                  <a:lnTo>
                    <a:pt x="2207981" y="1338941"/>
                  </a:lnTo>
                  <a:lnTo>
                    <a:pt x="223161" y="1338941"/>
                  </a:lnTo>
                  <a:lnTo>
                    <a:pt x="178186" y="1334408"/>
                  </a:lnTo>
                  <a:lnTo>
                    <a:pt x="136296" y="1321404"/>
                  </a:lnTo>
                  <a:lnTo>
                    <a:pt x="98389" y="1300829"/>
                  </a:lnTo>
                  <a:lnTo>
                    <a:pt x="65362" y="1273579"/>
                  </a:lnTo>
                  <a:lnTo>
                    <a:pt x="38112" y="1240552"/>
                  </a:lnTo>
                  <a:lnTo>
                    <a:pt x="17537" y="1202645"/>
                  </a:lnTo>
                  <a:lnTo>
                    <a:pt x="4533" y="1160755"/>
                  </a:lnTo>
                  <a:lnTo>
                    <a:pt x="0" y="1115780"/>
                  </a:lnTo>
                  <a:lnTo>
                    <a:pt x="0" y="22316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41520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741655" y="3044146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741655" y="3044146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763561" y="3418947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763561" y="3418947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221722" y="3191131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221722" y="3191131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258432" y="3322864"/>
              <a:ext cx="140335" cy="125095"/>
            </a:xfrm>
            <a:custGeom>
              <a:avLst/>
              <a:gdLst/>
              <a:ahLst/>
              <a:cxnLst/>
              <a:rect l="l" t="t" r="r" b="b"/>
              <a:pathLst>
                <a:path w="140335" h="125095">
                  <a:moveTo>
                    <a:pt x="140317" y="124603"/>
                  </a:moveTo>
                  <a:lnTo>
                    <a:pt x="0" y="124603"/>
                  </a:lnTo>
                  <a:lnTo>
                    <a:pt x="0" y="0"/>
                  </a:lnTo>
                  <a:lnTo>
                    <a:pt x="140317" y="0"/>
                  </a:lnTo>
                  <a:lnTo>
                    <a:pt x="140317" y="12460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258432" y="3322864"/>
              <a:ext cx="140335" cy="125095"/>
            </a:xfrm>
            <a:custGeom>
              <a:avLst/>
              <a:gdLst/>
              <a:ahLst/>
              <a:cxnLst/>
              <a:rect l="l" t="t" r="r" b="b"/>
              <a:pathLst>
                <a:path w="140335" h="125095">
                  <a:moveTo>
                    <a:pt x="0" y="0"/>
                  </a:moveTo>
                  <a:lnTo>
                    <a:pt x="140317" y="0"/>
                  </a:lnTo>
                  <a:lnTo>
                    <a:pt x="140317" y="124603"/>
                  </a:lnTo>
                  <a:lnTo>
                    <a:pt x="0" y="12460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452785" y="3322864"/>
              <a:ext cx="136525" cy="102870"/>
            </a:xfrm>
            <a:custGeom>
              <a:avLst/>
              <a:gdLst/>
              <a:ahLst/>
              <a:cxnLst/>
              <a:rect l="l" t="t" r="r" b="b"/>
              <a:pathLst>
                <a:path w="136525" h="102870">
                  <a:moveTo>
                    <a:pt x="136388" y="102633"/>
                  </a:moveTo>
                  <a:lnTo>
                    <a:pt x="0" y="102633"/>
                  </a:lnTo>
                  <a:lnTo>
                    <a:pt x="0" y="0"/>
                  </a:lnTo>
                  <a:lnTo>
                    <a:pt x="136388" y="0"/>
                  </a:lnTo>
                  <a:lnTo>
                    <a:pt x="136388" y="102633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452785" y="3322864"/>
              <a:ext cx="136525" cy="102870"/>
            </a:xfrm>
            <a:custGeom>
              <a:avLst/>
              <a:gdLst/>
              <a:ahLst/>
              <a:cxnLst/>
              <a:rect l="l" t="t" r="r" b="b"/>
              <a:pathLst>
                <a:path w="136525" h="102870">
                  <a:moveTo>
                    <a:pt x="0" y="0"/>
                  </a:moveTo>
                  <a:lnTo>
                    <a:pt x="136388" y="0"/>
                  </a:lnTo>
                  <a:lnTo>
                    <a:pt x="136388" y="102633"/>
                  </a:lnTo>
                  <a:lnTo>
                    <a:pt x="0" y="10263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880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7238357" y="3109520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90">
                  <a:moveTo>
                    <a:pt x="999406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7195131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7195131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7119842" y="3590881"/>
              <a:ext cx="1047115" cy="3810"/>
            </a:xfrm>
            <a:custGeom>
              <a:avLst/>
              <a:gdLst/>
              <a:ahLst/>
              <a:cxnLst/>
              <a:rect l="l" t="t" r="r" b="b"/>
              <a:pathLst>
                <a:path w="1047115" h="3810">
                  <a:moveTo>
                    <a:pt x="1046793" y="359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70" y="31465"/>
                  </a:moveTo>
                  <a:lnTo>
                    <a:pt x="0" y="15584"/>
                  </a:lnTo>
                  <a:lnTo>
                    <a:pt x="43279" y="0"/>
                  </a:lnTo>
                  <a:lnTo>
                    <a:pt x="4317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9" y="0"/>
                  </a:moveTo>
                  <a:lnTo>
                    <a:pt x="0" y="15584"/>
                  </a:lnTo>
                  <a:lnTo>
                    <a:pt x="43170" y="31465"/>
                  </a:lnTo>
                  <a:lnTo>
                    <a:pt x="4327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953801" y="998665"/>
            <a:ext cx="60960" cy="856827"/>
            <a:chOff x="6715351" y="748999"/>
            <a:chExt cx="45720" cy="642620"/>
          </a:xfrm>
        </p:grpSpPr>
        <p:sp>
          <p:nvSpPr>
            <p:cNvPr id="70" name="object 70"/>
            <p:cNvSpPr/>
            <p:nvPr/>
          </p:nvSpPr>
          <p:spPr>
            <a:xfrm>
              <a:off x="6720113" y="753761"/>
              <a:ext cx="20320" cy="589915"/>
            </a:xfrm>
            <a:custGeom>
              <a:avLst/>
              <a:gdLst/>
              <a:ahLst/>
              <a:cxnLst/>
              <a:rect l="l" t="t" r="r" b="b"/>
              <a:pathLst>
                <a:path w="20320" h="589915">
                  <a:moveTo>
                    <a:pt x="0" y="0"/>
                  </a:moveTo>
                  <a:lnTo>
                    <a:pt x="19849" y="58974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6724239" y="134298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7177" y="43730"/>
                  </a:moveTo>
                  <a:lnTo>
                    <a:pt x="0" y="1058"/>
                  </a:lnTo>
                  <a:lnTo>
                    <a:pt x="31447" y="0"/>
                  </a:lnTo>
                  <a:lnTo>
                    <a:pt x="17177" y="4373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6724239" y="134298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1058"/>
                  </a:moveTo>
                  <a:lnTo>
                    <a:pt x="17177" y="43730"/>
                  </a:lnTo>
                  <a:lnTo>
                    <a:pt x="31447" y="0"/>
                  </a:lnTo>
                  <a:lnTo>
                    <a:pt x="0" y="1058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8377123" y="365891"/>
            <a:ext cx="9516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Internet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9123625" y="3992571"/>
            <a:ext cx="303953" cy="307339"/>
            <a:chOff x="6842718" y="2994428"/>
            <a:chExt cx="227965" cy="230504"/>
          </a:xfrm>
        </p:grpSpPr>
        <p:sp>
          <p:nvSpPr>
            <p:cNvPr id="75" name="object 75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214961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1" y="0"/>
                  </a:lnTo>
                  <a:lnTo>
                    <a:pt x="214961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0" y="0"/>
                  </a:moveTo>
                  <a:lnTo>
                    <a:pt x="214961" y="0"/>
                  </a:lnTo>
                  <a:lnTo>
                    <a:pt x="214961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7666004" y="4718360"/>
            <a:ext cx="303953" cy="307339"/>
            <a:chOff x="5749502" y="3538770"/>
            <a:chExt cx="227965" cy="230504"/>
          </a:xfrm>
        </p:grpSpPr>
        <p:sp>
          <p:nvSpPr>
            <p:cNvPr id="78" name="object 78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9" name="object 79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0986217" y="3868857"/>
            <a:ext cx="4563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Pod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0973629" y="4630821"/>
            <a:ext cx="10625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Container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4" name="object 8"/>
          <p:cNvSpPr txBox="1"/>
          <p:nvPr/>
        </p:nvSpPr>
        <p:spPr>
          <a:xfrm>
            <a:off x="7260831" y="5412415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 dirty="0">
              <a:latin typeface="Arial MT"/>
              <a:cs typeface="Arial MT"/>
            </a:endParaRPr>
          </a:p>
        </p:txBody>
      </p:sp>
      <p:sp>
        <p:nvSpPr>
          <p:cNvPr id="85" name="object 20"/>
          <p:cNvSpPr txBox="1"/>
          <p:nvPr/>
        </p:nvSpPr>
        <p:spPr>
          <a:xfrm>
            <a:off x="3440980" y="5766290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 dirty="0">
              <a:latin typeface="Arial MT"/>
              <a:cs typeface="Arial M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4199593" y="5589405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7260831" y="5180668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6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600" y="713556"/>
            <a:ext cx="14020800" cy="1313972"/>
          </a:xfrm>
          <a:prstGeom prst="rect">
            <a:avLst/>
          </a:prstGeom>
        </p:spPr>
        <p:txBody>
          <a:bodyPr vert="horz" wrap="square" lIns="0" tIns="20404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607"/>
              </a:spcBef>
            </a:pPr>
            <a:r>
              <a:rPr dirty="0"/>
              <a:t>Docker</a:t>
            </a:r>
            <a:r>
              <a:rPr spc="7" dirty="0"/>
              <a:t> </a:t>
            </a:r>
            <a:r>
              <a:rPr spc="-13" dirty="0"/>
              <a:t>Containers</a:t>
            </a:r>
          </a:p>
          <a:p>
            <a:pPr marL="16933">
              <a:lnSpc>
                <a:spcPct val="100000"/>
              </a:lnSpc>
              <a:spcBef>
                <a:spcPts val="813"/>
              </a:spcBef>
            </a:pPr>
            <a:r>
              <a:rPr sz="2133" dirty="0">
                <a:solidFill>
                  <a:srgbClr val="595959"/>
                </a:solidFill>
              </a:rPr>
              <a:t>A</a:t>
            </a:r>
            <a:r>
              <a:rPr sz="2133" spc="-12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popular</a:t>
            </a:r>
            <a:r>
              <a:rPr sz="2133" spc="-7" dirty="0">
                <a:solidFill>
                  <a:srgbClr val="595959"/>
                </a:solidFill>
              </a:rPr>
              <a:t> </a:t>
            </a:r>
            <a:r>
              <a:rPr sz="2133" dirty="0">
                <a:solidFill>
                  <a:srgbClr val="595959"/>
                </a:solidFill>
              </a:rPr>
              <a:t>Container</a:t>
            </a:r>
            <a:r>
              <a:rPr sz="2133" spc="-7" dirty="0">
                <a:solidFill>
                  <a:srgbClr val="595959"/>
                </a:solidFill>
              </a:rPr>
              <a:t> </a:t>
            </a:r>
            <a:r>
              <a:rPr sz="2133" spc="-13" dirty="0">
                <a:solidFill>
                  <a:srgbClr val="595959"/>
                </a:solidFill>
              </a:rPr>
              <a:t>Runtime</a:t>
            </a:r>
            <a:endParaRPr sz="2133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83" y="2298242"/>
            <a:ext cx="5975238" cy="3420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2" y="2880986"/>
            <a:ext cx="25050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7" y="292878"/>
            <a:ext cx="9999133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Overall</a:t>
            </a:r>
            <a:r>
              <a:rPr spc="-20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Kubernetes</a:t>
            </a:r>
            <a:r>
              <a:rPr spc="-220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1401" y="5770055"/>
            <a:ext cx="14257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Node</a:t>
            </a:r>
            <a:endParaRPr sz="1867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4580" y="226163"/>
            <a:ext cx="9519105" cy="54719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87311" y="5627767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3069" y="4322769"/>
            <a:ext cx="67987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solidFill>
                  <a:srgbClr val="FFFFFF"/>
                </a:solidFill>
                <a:latin typeface="Arial MT"/>
                <a:cs typeface="Arial MT"/>
              </a:rPr>
              <a:t>ETCD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6121" y="4183067"/>
            <a:ext cx="106172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2652" marR="6773" indent="-46566">
              <a:lnSpc>
                <a:spcPts val="2200"/>
              </a:lnSpc>
              <a:spcBef>
                <a:spcPts val="2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Controller Manager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6889" y="3254417"/>
            <a:ext cx="11794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37782" y="2052004"/>
            <a:ext cx="9516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Kubelet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09197" y="2039475"/>
            <a:ext cx="14198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dirty="0">
                <a:solidFill>
                  <a:srgbClr val="FFFFFF"/>
                </a:solidFill>
                <a:latin typeface="Arial MT"/>
                <a:cs typeface="Arial MT"/>
              </a:rPr>
              <a:t>Kube-</a:t>
            </a: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proxy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7123" y="365891"/>
            <a:ext cx="95165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Internet</a:t>
            </a:r>
            <a:endParaRPr sz="2133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86217" y="3868857"/>
            <a:ext cx="4563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Pod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3629" y="4630821"/>
            <a:ext cx="106256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Container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1661" y="2397751"/>
            <a:ext cx="757767" cy="1328420"/>
            <a:chOff x="473745" y="1798313"/>
            <a:chExt cx="568325" cy="996315"/>
          </a:xfrm>
        </p:grpSpPr>
        <p:sp>
          <p:nvSpPr>
            <p:cNvPr id="16" name="object 16"/>
            <p:cNvSpPr/>
            <p:nvPr/>
          </p:nvSpPr>
          <p:spPr>
            <a:xfrm>
              <a:off x="483816" y="1803075"/>
              <a:ext cx="178435" cy="415290"/>
            </a:xfrm>
            <a:custGeom>
              <a:avLst/>
              <a:gdLst/>
              <a:ahLst/>
              <a:cxnLst/>
              <a:rect l="l" t="t" r="r" b="b"/>
              <a:pathLst>
                <a:path w="178434" h="415289">
                  <a:moveTo>
                    <a:pt x="0" y="0"/>
                  </a:moveTo>
                  <a:lnTo>
                    <a:pt x="178150" y="414987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47509" y="22118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31508" y="45926"/>
                  </a:moveTo>
                  <a:lnTo>
                    <a:pt x="0" y="12412"/>
                  </a:lnTo>
                  <a:lnTo>
                    <a:pt x="28913" y="0"/>
                  </a:lnTo>
                  <a:lnTo>
                    <a:pt x="31508" y="45926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7509" y="2211857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0" y="12412"/>
                  </a:moveTo>
                  <a:lnTo>
                    <a:pt x="31508" y="45926"/>
                  </a:lnTo>
                  <a:lnTo>
                    <a:pt x="28913" y="0"/>
                  </a:lnTo>
                  <a:lnTo>
                    <a:pt x="0" y="12412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0095" y="2274206"/>
              <a:ext cx="555625" cy="513715"/>
            </a:xfrm>
            <a:custGeom>
              <a:avLst/>
              <a:gdLst/>
              <a:ahLst/>
              <a:cxnLst/>
              <a:rect l="l" t="t" r="r" b="b"/>
              <a:pathLst>
                <a:path w="555625" h="513714">
                  <a:moveTo>
                    <a:pt x="277585" y="513442"/>
                  </a:moveTo>
                  <a:lnTo>
                    <a:pt x="227689" y="509306"/>
                  </a:lnTo>
                  <a:lnTo>
                    <a:pt x="180726" y="497381"/>
                  </a:lnTo>
                  <a:lnTo>
                    <a:pt x="137482" y="478393"/>
                  </a:lnTo>
                  <a:lnTo>
                    <a:pt x="98740" y="453065"/>
                  </a:lnTo>
                  <a:lnTo>
                    <a:pt x="65284" y="422123"/>
                  </a:lnTo>
                  <a:lnTo>
                    <a:pt x="37898" y="386293"/>
                  </a:lnTo>
                  <a:lnTo>
                    <a:pt x="17366" y="346299"/>
                  </a:lnTo>
                  <a:lnTo>
                    <a:pt x="4472" y="302867"/>
                  </a:lnTo>
                  <a:lnTo>
                    <a:pt x="0" y="256721"/>
                  </a:lnTo>
                  <a:lnTo>
                    <a:pt x="4472" y="210575"/>
                  </a:lnTo>
                  <a:lnTo>
                    <a:pt x="17366" y="167143"/>
                  </a:lnTo>
                  <a:lnTo>
                    <a:pt x="37898" y="127149"/>
                  </a:lnTo>
                  <a:lnTo>
                    <a:pt x="65284" y="91319"/>
                  </a:lnTo>
                  <a:lnTo>
                    <a:pt x="98740" y="60377"/>
                  </a:lnTo>
                  <a:lnTo>
                    <a:pt x="137482" y="35050"/>
                  </a:lnTo>
                  <a:lnTo>
                    <a:pt x="180726" y="16061"/>
                  </a:lnTo>
                  <a:lnTo>
                    <a:pt x="227689" y="4136"/>
                  </a:lnTo>
                  <a:lnTo>
                    <a:pt x="277585" y="0"/>
                  </a:lnTo>
                  <a:lnTo>
                    <a:pt x="327481" y="4136"/>
                  </a:lnTo>
                  <a:lnTo>
                    <a:pt x="374444" y="16061"/>
                  </a:lnTo>
                  <a:lnTo>
                    <a:pt x="417688" y="35050"/>
                  </a:lnTo>
                  <a:lnTo>
                    <a:pt x="456430" y="60377"/>
                  </a:lnTo>
                  <a:lnTo>
                    <a:pt x="489886" y="91319"/>
                  </a:lnTo>
                  <a:lnTo>
                    <a:pt x="517272" y="127149"/>
                  </a:lnTo>
                  <a:lnTo>
                    <a:pt x="537804" y="167143"/>
                  </a:lnTo>
                  <a:lnTo>
                    <a:pt x="550698" y="210575"/>
                  </a:lnTo>
                  <a:lnTo>
                    <a:pt x="555170" y="256721"/>
                  </a:lnTo>
                  <a:lnTo>
                    <a:pt x="550698" y="302867"/>
                  </a:lnTo>
                  <a:lnTo>
                    <a:pt x="537804" y="346299"/>
                  </a:lnTo>
                  <a:lnTo>
                    <a:pt x="517272" y="386293"/>
                  </a:lnTo>
                  <a:lnTo>
                    <a:pt x="489886" y="422123"/>
                  </a:lnTo>
                  <a:lnTo>
                    <a:pt x="456430" y="453065"/>
                  </a:lnTo>
                  <a:lnTo>
                    <a:pt x="417688" y="478393"/>
                  </a:lnTo>
                  <a:lnTo>
                    <a:pt x="374444" y="497381"/>
                  </a:lnTo>
                  <a:lnTo>
                    <a:pt x="327481" y="509306"/>
                  </a:lnTo>
                  <a:lnTo>
                    <a:pt x="277585" y="51344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80095" y="2274206"/>
              <a:ext cx="555625" cy="513715"/>
            </a:xfrm>
            <a:custGeom>
              <a:avLst/>
              <a:gdLst/>
              <a:ahLst/>
              <a:cxnLst/>
              <a:rect l="l" t="t" r="r" b="b"/>
              <a:pathLst>
                <a:path w="555625" h="513714">
                  <a:moveTo>
                    <a:pt x="0" y="256721"/>
                  </a:moveTo>
                  <a:lnTo>
                    <a:pt x="4472" y="210575"/>
                  </a:lnTo>
                  <a:lnTo>
                    <a:pt x="17366" y="167143"/>
                  </a:lnTo>
                  <a:lnTo>
                    <a:pt x="37898" y="127149"/>
                  </a:lnTo>
                  <a:lnTo>
                    <a:pt x="65284" y="91319"/>
                  </a:lnTo>
                  <a:lnTo>
                    <a:pt x="98740" y="60377"/>
                  </a:lnTo>
                  <a:lnTo>
                    <a:pt x="137482" y="35050"/>
                  </a:lnTo>
                  <a:lnTo>
                    <a:pt x="180726" y="16061"/>
                  </a:lnTo>
                  <a:lnTo>
                    <a:pt x="227689" y="4136"/>
                  </a:lnTo>
                  <a:lnTo>
                    <a:pt x="277585" y="0"/>
                  </a:lnTo>
                  <a:lnTo>
                    <a:pt x="327481" y="4136"/>
                  </a:lnTo>
                  <a:lnTo>
                    <a:pt x="374444" y="16061"/>
                  </a:lnTo>
                  <a:lnTo>
                    <a:pt x="417688" y="35050"/>
                  </a:lnTo>
                  <a:lnTo>
                    <a:pt x="456430" y="60377"/>
                  </a:lnTo>
                  <a:lnTo>
                    <a:pt x="489886" y="91319"/>
                  </a:lnTo>
                  <a:lnTo>
                    <a:pt x="517272" y="127149"/>
                  </a:lnTo>
                  <a:lnTo>
                    <a:pt x="537804" y="167143"/>
                  </a:lnTo>
                  <a:lnTo>
                    <a:pt x="550698" y="210575"/>
                  </a:lnTo>
                  <a:lnTo>
                    <a:pt x="555170" y="256721"/>
                  </a:lnTo>
                  <a:lnTo>
                    <a:pt x="550698" y="302867"/>
                  </a:lnTo>
                  <a:lnTo>
                    <a:pt x="537804" y="346299"/>
                  </a:lnTo>
                  <a:lnTo>
                    <a:pt x="517272" y="386293"/>
                  </a:lnTo>
                  <a:lnTo>
                    <a:pt x="489886" y="422123"/>
                  </a:lnTo>
                  <a:lnTo>
                    <a:pt x="456430" y="453065"/>
                  </a:lnTo>
                  <a:lnTo>
                    <a:pt x="417688" y="478393"/>
                  </a:lnTo>
                  <a:lnTo>
                    <a:pt x="374444" y="497381"/>
                  </a:lnTo>
                  <a:lnTo>
                    <a:pt x="327481" y="509306"/>
                  </a:lnTo>
                  <a:lnTo>
                    <a:pt x="277585" y="513442"/>
                  </a:lnTo>
                  <a:lnTo>
                    <a:pt x="227689" y="509306"/>
                  </a:lnTo>
                  <a:lnTo>
                    <a:pt x="180726" y="497381"/>
                  </a:lnTo>
                  <a:lnTo>
                    <a:pt x="137482" y="478393"/>
                  </a:lnTo>
                  <a:lnTo>
                    <a:pt x="98740" y="453065"/>
                  </a:lnTo>
                  <a:lnTo>
                    <a:pt x="65284" y="422123"/>
                  </a:lnTo>
                  <a:lnTo>
                    <a:pt x="37898" y="386293"/>
                  </a:lnTo>
                  <a:lnTo>
                    <a:pt x="17366" y="346299"/>
                  </a:lnTo>
                  <a:lnTo>
                    <a:pt x="4472" y="302867"/>
                  </a:lnTo>
                  <a:lnTo>
                    <a:pt x="0" y="25672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6894" y="3249265"/>
            <a:ext cx="30649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33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1333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3186" y="3811446"/>
            <a:ext cx="309033" cy="420793"/>
            <a:chOff x="452389" y="2858584"/>
            <a:chExt cx="231775" cy="315595"/>
          </a:xfrm>
        </p:grpSpPr>
        <p:sp>
          <p:nvSpPr>
            <p:cNvPr id="23" name="object 23"/>
            <p:cNvSpPr/>
            <p:nvPr/>
          </p:nvSpPr>
          <p:spPr>
            <a:xfrm>
              <a:off x="457151" y="2898326"/>
              <a:ext cx="196850" cy="271145"/>
            </a:xfrm>
            <a:custGeom>
              <a:avLst/>
              <a:gdLst/>
              <a:ahLst/>
              <a:cxnLst/>
              <a:rect l="l" t="t" r="r" b="b"/>
              <a:pathLst>
                <a:path w="196850" h="271144">
                  <a:moveTo>
                    <a:pt x="0" y="271032"/>
                  </a:moveTo>
                  <a:lnTo>
                    <a:pt x="196766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41187" y="286334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462" y="44222"/>
                  </a:moveTo>
                  <a:lnTo>
                    <a:pt x="0" y="25736"/>
                  </a:lnTo>
                  <a:lnTo>
                    <a:pt x="38125" y="0"/>
                  </a:lnTo>
                  <a:lnTo>
                    <a:pt x="25462" y="44222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41187" y="2863346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4" h="44450">
                  <a:moveTo>
                    <a:pt x="25462" y="44222"/>
                  </a:moveTo>
                  <a:lnTo>
                    <a:pt x="38125" y="0"/>
                  </a:lnTo>
                  <a:lnTo>
                    <a:pt x="0" y="25736"/>
                  </a:lnTo>
                  <a:lnTo>
                    <a:pt x="25462" y="44222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3731" y="2030337"/>
            <a:ext cx="784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kubectl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7854" y="4268331"/>
            <a:ext cx="27093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UI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2136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980" y="323378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lang="en-US" spc="-27" dirty="0" err="1" smtClean="0"/>
              <a:t>Config</a:t>
            </a:r>
            <a:endParaRPr spc="-27" dirty="0"/>
          </a:p>
        </p:txBody>
      </p:sp>
      <p:sp>
        <p:nvSpPr>
          <p:cNvPr id="3" name="object 3"/>
          <p:cNvSpPr txBox="1"/>
          <p:nvPr/>
        </p:nvSpPr>
        <p:spPr>
          <a:xfrm>
            <a:off x="452980" y="1813433"/>
            <a:ext cx="11243720" cy="1420175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92189" marR="6773" indent="-176102">
              <a:lnSpc>
                <a:spcPts val="2907"/>
              </a:lnSpc>
              <a:spcBef>
                <a:spcPts val="473"/>
              </a:spcBef>
              <a:buClr>
                <a:srgbClr val="FFAB40"/>
              </a:buClr>
              <a:buChar char="•"/>
              <a:tabLst>
                <a:tab pos="193882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Setting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up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a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single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Node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K8s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Docker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Desktop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 smtClean="0">
                <a:solidFill>
                  <a:srgbClr val="595959"/>
                </a:solidFill>
                <a:latin typeface="Arial MT"/>
                <a:cs typeface="Arial MT"/>
              </a:rPr>
              <a:t>for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	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Windows</a:t>
            </a:r>
            <a:endParaRPr sz="2667" dirty="0">
              <a:latin typeface="Arial MT"/>
              <a:cs typeface="Arial MT"/>
            </a:endParaRPr>
          </a:p>
          <a:p>
            <a:pPr marL="193035" indent="-176102">
              <a:spcBef>
                <a:spcPts val="645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Setting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up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5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Node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Kubernetes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595959"/>
                </a:solidFill>
                <a:latin typeface="Arial MT"/>
                <a:cs typeface="Arial MT"/>
              </a:rPr>
              <a:t>PWK</a:t>
            </a:r>
            <a:endParaRPr sz="2667" dirty="0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Setting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up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3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Nodes</a:t>
            </a:r>
            <a:r>
              <a:rPr sz="2667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K8s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Cluster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on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Bare</a:t>
            </a:r>
            <a:r>
              <a:rPr sz="2667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Metal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or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595959"/>
                </a:solidFill>
                <a:latin typeface="Arial MT"/>
                <a:cs typeface="Arial MT"/>
              </a:rPr>
              <a:t>VM</a:t>
            </a:r>
            <a:endParaRPr sz="2667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0091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1767" y="1775703"/>
            <a:ext cx="8489527" cy="83777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333" dirty="0">
                <a:solidFill>
                  <a:srgbClr val="C00000"/>
                </a:solidFill>
              </a:rPr>
              <a:t>Let’s</a:t>
            </a:r>
            <a:r>
              <a:rPr sz="5333" spc="-100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Deep</a:t>
            </a:r>
            <a:r>
              <a:rPr sz="5333" spc="-93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Dive</a:t>
            </a:r>
            <a:r>
              <a:rPr sz="5333" spc="-93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into</a:t>
            </a:r>
            <a:r>
              <a:rPr sz="5333" spc="-93" dirty="0">
                <a:solidFill>
                  <a:srgbClr val="C00000"/>
                </a:solidFill>
              </a:rPr>
              <a:t> </a:t>
            </a:r>
            <a:r>
              <a:rPr sz="5333" spc="-13" dirty="0">
                <a:solidFill>
                  <a:srgbClr val="C00000"/>
                </a:solidFill>
              </a:rPr>
              <a:t>Pods…</a:t>
            </a:r>
            <a:endParaRPr sz="5333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7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50" y="285278"/>
            <a:ext cx="629285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Pod</a:t>
            </a:r>
            <a:r>
              <a:rPr spc="-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- </a:t>
            </a:r>
            <a:r>
              <a:rPr spc="-13" dirty="0">
                <a:solidFill>
                  <a:srgbClr val="0070C0"/>
                </a:solidFill>
              </a:rPr>
              <a:t>Concepts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979" y="1724533"/>
            <a:ext cx="5197687" cy="3518506"/>
          </a:xfrm>
          <a:prstGeom prst="rect">
            <a:avLst/>
          </a:prstGeom>
        </p:spPr>
        <p:txBody>
          <a:bodyPr vert="horz" wrap="square" lIns="0" tIns="105833" rIns="0" bIns="0" rtlCol="0">
            <a:spAutoFit/>
          </a:bodyPr>
          <a:lstStyle/>
          <a:p>
            <a:pPr marL="193035" indent="-176102">
              <a:spcBef>
                <a:spcPts val="833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What</a:t>
            </a:r>
            <a:r>
              <a:rPr sz="2667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2667" spc="-27" dirty="0">
                <a:solidFill>
                  <a:srgbClr val="595959"/>
                </a:solidFill>
                <a:latin typeface="Arial MT"/>
                <a:cs typeface="Arial MT"/>
              </a:rPr>
              <a:t> Pod?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Pod</a:t>
            </a:r>
            <a:r>
              <a:rPr sz="2667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Deployment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Multi-Container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Pod</a:t>
            </a:r>
            <a:r>
              <a:rPr sz="2667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Networking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Inter-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Pod &amp;</a:t>
            </a:r>
            <a:r>
              <a:rPr sz="2667" spc="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Intra-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Pod</a:t>
            </a:r>
            <a:r>
              <a:rPr sz="2667" spc="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Networking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Pod</a:t>
            </a:r>
            <a:r>
              <a:rPr sz="2667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Lifecycle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Pod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Manifest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595959"/>
                </a:solidFill>
                <a:latin typeface="Arial MT"/>
                <a:cs typeface="Arial MT"/>
              </a:rPr>
              <a:t>File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554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5928"/>
            <a:ext cx="10515600" cy="1343958"/>
          </a:xfrm>
          <a:prstGeom prst="rect">
            <a:avLst/>
          </a:prstGeom>
        </p:spPr>
        <p:txBody>
          <a:bodyPr vert="horz" wrap="square" lIns="0" tIns="144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140"/>
              </a:spcBef>
            </a:pPr>
            <a:r>
              <a:rPr dirty="0">
                <a:solidFill>
                  <a:srgbClr val="C00000"/>
                </a:solidFill>
              </a:rPr>
              <a:t>A</a:t>
            </a:r>
            <a:r>
              <a:rPr spc="-233" dirty="0">
                <a:solidFill>
                  <a:srgbClr val="C00000"/>
                </a:solidFill>
              </a:rPr>
              <a:t> </a:t>
            </a:r>
            <a:r>
              <a:rPr dirty="0">
                <a:solidFill>
                  <a:srgbClr val="C00000"/>
                </a:solidFill>
              </a:rPr>
              <a:t>Cargo</a:t>
            </a:r>
            <a:r>
              <a:rPr spc="13" dirty="0">
                <a:solidFill>
                  <a:srgbClr val="C00000"/>
                </a:solidFill>
              </a:rPr>
              <a:t> </a:t>
            </a:r>
            <a:r>
              <a:rPr spc="-13" dirty="0">
                <a:solidFill>
                  <a:srgbClr val="C00000"/>
                </a:solidFill>
              </a:rPr>
              <a:t>Ship…</a:t>
            </a:r>
          </a:p>
          <a:p>
            <a:pPr marL="16933">
              <a:lnSpc>
                <a:spcPct val="100000"/>
              </a:lnSpc>
              <a:spcBef>
                <a:spcPts val="720"/>
              </a:spcBef>
            </a:pPr>
            <a:r>
              <a:rPr sz="2800" dirty="0">
                <a:solidFill>
                  <a:srgbClr val="595959"/>
                </a:solidFill>
              </a:rPr>
              <a:t>Carries</a:t>
            </a:r>
            <a:r>
              <a:rPr sz="2800" spc="-2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containers</a:t>
            </a:r>
            <a:r>
              <a:rPr sz="2800" spc="-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across</a:t>
            </a:r>
            <a:r>
              <a:rPr sz="2800" spc="-1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the</a:t>
            </a:r>
            <a:r>
              <a:rPr sz="2800" spc="-7" dirty="0">
                <a:solidFill>
                  <a:srgbClr val="595959"/>
                </a:solidFill>
              </a:rPr>
              <a:t> </a:t>
            </a:r>
            <a:r>
              <a:rPr sz="2800" spc="-33" dirty="0">
                <a:solidFill>
                  <a:srgbClr val="595959"/>
                </a:solidFill>
              </a:rPr>
              <a:t>sea</a:t>
            </a:r>
            <a:endParaRPr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83" y="2298242"/>
            <a:ext cx="5975238" cy="3420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2" y="2880986"/>
            <a:ext cx="25050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" y="301993"/>
            <a:ext cx="640715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Atomic</a:t>
            </a:r>
            <a:r>
              <a:rPr spc="4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Unit</a:t>
            </a:r>
            <a:r>
              <a:rPr spc="40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of</a:t>
            </a:r>
            <a:r>
              <a:rPr spc="40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Scheduling</a:t>
            </a:r>
          </a:p>
        </p:txBody>
      </p:sp>
      <p:sp>
        <p:nvSpPr>
          <p:cNvPr id="3" name="object 3"/>
          <p:cNvSpPr/>
          <p:nvPr/>
        </p:nvSpPr>
        <p:spPr>
          <a:xfrm>
            <a:off x="739738" y="1726058"/>
            <a:ext cx="2794847" cy="3822700"/>
          </a:xfrm>
          <a:custGeom>
            <a:avLst/>
            <a:gdLst/>
            <a:ahLst/>
            <a:cxnLst/>
            <a:rect l="l" t="t" r="r" b="b"/>
            <a:pathLst>
              <a:path w="2096135" h="2867025">
                <a:moveTo>
                  <a:pt x="0" y="349328"/>
                </a:moveTo>
                <a:lnTo>
                  <a:pt x="3188" y="301926"/>
                </a:lnTo>
                <a:lnTo>
                  <a:pt x="12478" y="256463"/>
                </a:lnTo>
                <a:lnTo>
                  <a:pt x="27451" y="213354"/>
                </a:lnTo>
                <a:lnTo>
                  <a:pt x="47693" y="173015"/>
                </a:lnTo>
                <a:lnTo>
                  <a:pt x="72786" y="135864"/>
                </a:lnTo>
                <a:lnTo>
                  <a:pt x="102315" y="102315"/>
                </a:lnTo>
                <a:lnTo>
                  <a:pt x="135864" y="72786"/>
                </a:lnTo>
                <a:lnTo>
                  <a:pt x="173015" y="47693"/>
                </a:lnTo>
                <a:lnTo>
                  <a:pt x="213354" y="27451"/>
                </a:lnTo>
                <a:lnTo>
                  <a:pt x="256463" y="12478"/>
                </a:lnTo>
                <a:lnTo>
                  <a:pt x="301926" y="3188"/>
                </a:lnTo>
                <a:lnTo>
                  <a:pt x="349328" y="0"/>
                </a:lnTo>
                <a:lnTo>
                  <a:pt x="1746600" y="0"/>
                </a:lnTo>
                <a:lnTo>
                  <a:pt x="1792517" y="3029"/>
                </a:lnTo>
                <a:lnTo>
                  <a:pt x="1837259" y="11968"/>
                </a:lnTo>
                <a:lnTo>
                  <a:pt x="1880282" y="26591"/>
                </a:lnTo>
                <a:lnTo>
                  <a:pt x="1921044" y="46673"/>
                </a:lnTo>
                <a:lnTo>
                  <a:pt x="1959002" y="71989"/>
                </a:lnTo>
                <a:lnTo>
                  <a:pt x="1993613" y="102315"/>
                </a:lnTo>
                <a:lnTo>
                  <a:pt x="2023939" y="136926"/>
                </a:lnTo>
                <a:lnTo>
                  <a:pt x="2049255" y="174884"/>
                </a:lnTo>
                <a:lnTo>
                  <a:pt x="2069338" y="215646"/>
                </a:lnTo>
                <a:lnTo>
                  <a:pt x="2083960" y="258669"/>
                </a:lnTo>
                <a:lnTo>
                  <a:pt x="2092899" y="303411"/>
                </a:lnTo>
                <a:lnTo>
                  <a:pt x="2095928" y="349328"/>
                </a:lnTo>
                <a:lnTo>
                  <a:pt x="2095928" y="2517161"/>
                </a:lnTo>
                <a:lnTo>
                  <a:pt x="2092740" y="2564563"/>
                </a:lnTo>
                <a:lnTo>
                  <a:pt x="2083450" y="2610026"/>
                </a:lnTo>
                <a:lnTo>
                  <a:pt x="2068477" y="2653135"/>
                </a:lnTo>
                <a:lnTo>
                  <a:pt x="2048235" y="2693474"/>
                </a:lnTo>
                <a:lnTo>
                  <a:pt x="2023142" y="2730625"/>
                </a:lnTo>
                <a:lnTo>
                  <a:pt x="1993613" y="2764174"/>
                </a:lnTo>
                <a:lnTo>
                  <a:pt x="1960064" y="2793703"/>
                </a:lnTo>
                <a:lnTo>
                  <a:pt x="1922913" y="2818796"/>
                </a:lnTo>
                <a:lnTo>
                  <a:pt x="1882574" y="2839038"/>
                </a:lnTo>
                <a:lnTo>
                  <a:pt x="1839465" y="2854011"/>
                </a:lnTo>
                <a:lnTo>
                  <a:pt x="1794002" y="2863301"/>
                </a:lnTo>
                <a:lnTo>
                  <a:pt x="1746600" y="2866489"/>
                </a:lnTo>
                <a:lnTo>
                  <a:pt x="349328" y="2866489"/>
                </a:lnTo>
                <a:lnTo>
                  <a:pt x="301926" y="2863301"/>
                </a:lnTo>
                <a:lnTo>
                  <a:pt x="256463" y="2854011"/>
                </a:lnTo>
                <a:lnTo>
                  <a:pt x="213354" y="2839038"/>
                </a:lnTo>
                <a:lnTo>
                  <a:pt x="173015" y="2818796"/>
                </a:lnTo>
                <a:lnTo>
                  <a:pt x="135864" y="2793703"/>
                </a:lnTo>
                <a:lnTo>
                  <a:pt x="102315" y="2764174"/>
                </a:lnTo>
                <a:lnTo>
                  <a:pt x="72786" y="2730625"/>
                </a:lnTo>
                <a:lnTo>
                  <a:pt x="47693" y="2693474"/>
                </a:lnTo>
                <a:lnTo>
                  <a:pt x="27451" y="2653135"/>
                </a:lnTo>
                <a:lnTo>
                  <a:pt x="12478" y="2610026"/>
                </a:lnTo>
                <a:lnTo>
                  <a:pt x="3188" y="2564563"/>
                </a:lnTo>
                <a:lnTo>
                  <a:pt x="0" y="2517161"/>
                </a:lnTo>
                <a:lnTo>
                  <a:pt x="0" y="349328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299162" y="1726058"/>
            <a:ext cx="2794847" cy="3822700"/>
          </a:xfrm>
          <a:custGeom>
            <a:avLst/>
            <a:gdLst/>
            <a:ahLst/>
            <a:cxnLst/>
            <a:rect l="l" t="t" r="r" b="b"/>
            <a:pathLst>
              <a:path w="2096135" h="2867025">
                <a:moveTo>
                  <a:pt x="0" y="349328"/>
                </a:moveTo>
                <a:lnTo>
                  <a:pt x="3188" y="301926"/>
                </a:lnTo>
                <a:lnTo>
                  <a:pt x="12478" y="256463"/>
                </a:lnTo>
                <a:lnTo>
                  <a:pt x="27452" y="213354"/>
                </a:lnTo>
                <a:lnTo>
                  <a:pt x="47693" y="173015"/>
                </a:lnTo>
                <a:lnTo>
                  <a:pt x="72787" y="135864"/>
                </a:lnTo>
                <a:lnTo>
                  <a:pt x="102316" y="102315"/>
                </a:lnTo>
                <a:lnTo>
                  <a:pt x="135864" y="72786"/>
                </a:lnTo>
                <a:lnTo>
                  <a:pt x="173015" y="47693"/>
                </a:lnTo>
                <a:lnTo>
                  <a:pt x="213354" y="27451"/>
                </a:lnTo>
                <a:lnTo>
                  <a:pt x="256463" y="12478"/>
                </a:lnTo>
                <a:lnTo>
                  <a:pt x="301926" y="3188"/>
                </a:lnTo>
                <a:lnTo>
                  <a:pt x="349328" y="0"/>
                </a:lnTo>
                <a:lnTo>
                  <a:pt x="1746600" y="0"/>
                </a:lnTo>
                <a:lnTo>
                  <a:pt x="1792517" y="3029"/>
                </a:lnTo>
                <a:lnTo>
                  <a:pt x="1837259" y="11968"/>
                </a:lnTo>
                <a:lnTo>
                  <a:pt x="1880282" y="26591"/>
                </a:lnTo>
                <a:lnTo>
                  <a:pt x="1921044" y="46673"/>
                </a:lnTo>
                <a:lnTo>
                  <a:pt x="1959002" y="71989"/>
                </a:lnTo>
                <a:lnTo>
                  <a:pt x="1993612" y="102315"/>
                </a:lnTo>
                <a:lnTo>
                  <a:pt x="2023939" y="136926"/>
                </a:lnTo>
                <a:lnTo>
                  <a:pt x="2049255" y="174884"/>
                </a:lnTo>
                <a:lnTo>
                  <a:pt x="2069338" y="215646"/>
                </a:lnTo>
                <a:lnTo>
                  <a:pt x="2083961" y="258669"/>
                </a:lnTo>
                <a:lnTo>
                  <a:pt x="2092899" y="303411"/>
                </a:lnTo>
                <a:lnTo>
                  <a:pt x="2095929" y="349328"/>
                </a:lnTo>
                <a:lnTo>
                  <a:pt x="2095929" y="2517161"/>
                </a:lnTo>
                <a:lnTo>
                  <a:pt x="2092740" y="2564563"/>
                </a:lnTo>
                <a:lnTo>
                  <a:pt x="2083450" y="2610026"/>
                </a:lnTo>
                <a:lnTo>
                  <a:pt x="2068477" y="2653135"/>
                </a:lnTo>
                <a:lnTo>
                  <a:pt x="2048235" y="2693474"/>
                </a:lnTo>
                <a:lnTo>
                  <a:pt x="2023142" y="2730625"/>
                </a:lnTo>
                <a:lnTo>
                  <a:pt x="1993613" y="2764174"/>
                </a:lnTo>
                <a:lnTo>
                  <a:pt x="1960064" y="2793703"/>
                </a:lnTo>
                <a:lnTo>
                  <a:pt x="1922913" y="2818796"/>
                </a:lnTo>
                <a:lnTo>
                  <a:pt x="1882575" y="2839038"/>
                </a:lnTo>
                <a:lnTo>
                  <a:pt x="1839465" y="2854011"/>
                </a:lnTo>
                <a:lnTo>
                  <a:pt x="1794002" y="2863301"/>
                </a:lnTo>
                <a:lnTo>
                  <a:pt x="1746600" y="2866489"/>
                </a:lnTo>
                <a:lnTo>
                  <a:pt x="349328" y="2866489"/>
                </a:lnTo>
                <a:lnTo>
                  <a:pt x="301926" y="2863301"/>
                </a:lnTo>
                <a:lnTo>
                  <a:pt x="256463" y="2854011"/>
                </a:lnTo>
                <a:lnTo>
                  <a:pt x="213354" y="2839038"/>
                </a:lnTo>
                <a:lnTo>
                  <a:pt x="173015" y="2818796"/>
                </a:lnTo>
                <a:lnTo>
                  <a:pt x="135864" y="2793703"/>
                </a:lnTo>
                <a:lnTo>
                  <a:pt x="102316" y="2764174"/>
                </a:lnTo>
                <a:lnTo>
                  <a:pt x="72787" y="2730625"/>
                </a:lnTo>
                <a:lnTo>
                  <a:pt x="47693" y="2693474"/>
                </a:lnTo>
                <a:lnTo>
                  <a:pt x="27452" y="2653135"/>
                </a:lnTo>
                <a:lnTo>
                  <a:pt x="12478" y="2610026"/>
                </a:lnTo>
                <a:lnTo>
                  <a:pt x="3188" y="2564563"/>
                </a:lnTo>
                <a:lnTo>
                  <a:pt x="0" y="2517161"/>
                </a:lnTo>
                <a:lnTo>
                  <a:pt x="0" y="349328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858586" y="1770515"/>
            <a:ext cx="2794847" cy="3822700"/>
          </a:xfrm>
          <a:custGeom>
            <a:avLst/>
            <a:gdLst/>
            <a:ahLst/>
            <a:cxnLst/>
            <a:rect l="l" t="t" r="r" b="b"/>
            <a:pathLst>
              <a:path w="2096134" h="2867025">
                <a:moveTo>
                  <a:pt x="0" y="349328"/>
                </a:moveTo>
                <a:lnTo>
                  <a:pt x="3188" y="301926"/>
                </a:lnTo>
                <a:lnTo>
                  <a:pt x="12478" y="256463"/>
                </a:lnTo>
                <a:lnTo>
                  <a:pt x="27451" y="213354"/>
                </a:lnTo>
                <a:lnTo>
                  <a:pt x="47693" y="173015"/>
                </a:lnTo>
                <a:lnTo>
                  <a:pt x="72786" y="135864"/>
                </a:lnTo>
                <a:lnTo>
                  <a:pt x="102315" y="102315"/>
                </a:lnTo>
                <a:lnTo>
                  <a:pt x="135864" y="72786"/>
                </a:lnTo>
                <a:lnTo>
                  <a:pt x="173015" y="47693"/>
                </a:lnTo>
                <a:lnTo>
                  <a:pt x="213353" y="27451"/>
                </a:lnTo>
                <a:lnTo>
                  <a:pt x="256462" y="12478"/>
                </a:lnTo>
                <a:lnTo>
                  <a:pt x="301926" y="3188"/>
                </a:lnTo>
                <a:lnTo>
                  <a:pt x="349328" y="0"/>
                </a:lnTo>
                <a:lnTo>
                  <a:pt x="1746600" y="0"/>
                </a:lnTo>
                <a:lnTo>
                  <a:pt x="1792517" y="3029"/>
                </a:lnTo>
                <a:lnTo>
                  <a:pt x="1837259" y="11968"/>
                </a:lnTo>
                <a:lnTo>
                  <a:pt x="1880282" y="26591"/>
                </a:lnTo>
                <a:lnTo>
                  <a:pt x="1921044" y="46673"/>
                </a:lnTo>
                <a:lnTo>
                  <a:pt x="1959002" y="71989"/>
                </a:lnTo>
                <a:lnTo>
                  <a:pt x="1993612" y="102315"/>
                </a:lnTo>
                <a:lnTo>
                  <a:pt x="2023939" y="136926"/>
                </a:lnTo>
                <a:lnTo>
                  <a:pt x="2049255" y="174884"/>
                </a:lnTo>
                <a:lnTo>
                  <a:pt x="2069337" y="215646"/>
                </a:lnTo>
                <a:lnTo>
                  <a:pt x="2083960" y="258669"/>
                </a:lnTo>
                <a:lnTo>
                  <a:pt x="2092899" y="303411"/>
                </a:lnTo>
                <a:lnTo>
                  <a:pt x="2095928" y="349328"/>
                </a:lnTo>
                <a:lnTo>
                  <a:pt x="2095928" y="2517161"/>
                </a:lnTo>
                <a:lnTo>
                  <a:pt x="2092739" y="2564563"/>
                </a:lnTo>
                <a:lnTo>
                  <a:pt x="2083450" y="2610026"/>
                </a:lnTo>
                <a:lnTo>
                  <a:pt x="2068476" y="2653135"/>
                </a:lnTo>
                <a:lnTo>
                  <a:pt x="2048235" y="2693474"/>
                </a:lnTo>
                <a:lnTo>
                  <a:pt x="2023141" y="2730625"/>
                </a:lnTo>
                <a:lnTo>
                  <a:pt x="1993612" y="2764174"/>
                </a:lnTo>
                <a:lnTo>
                  <a:pt x="1960064" y="2793703"/>
                </a:lnTo>
                <a:lnTo>
                  <a:pt x="1922913" y="2818796"/>
                </a:lnTo>
                <a:lnTo>
                  <a:pt x="1882574" y="2839038"/>
                </a:lnTo>
                <a:lnTo>
                  <a:pt x="1839465" y="2854011"/>
                </a:lnTo>
                <a:lnTo>
                  <a:pt x="1794002" y="2863301"/>
                </a:lnTo>
                <a:lnTo>
                  <a:pt x="1746600" y="2866489"/>
                </a:lnTo>
                <a:lnTo>
                  <a:pt x="349328" y="2866489"/>
                </a:lnTo>
                <a:lnTo>
                  <a:pt x="301926" y="2863301"/>
                </a:lnTo>
                <a:lnTo>
                  <a:pt x="256462" y="2854011"/>
                </a:lnTo>
                <a:lnTo>
                  <a:pt x="213353" y="2839038"/>
                </a:lnTo>
                <a:lnTo>
                  <a:pt x="173015" y="2818796"/>
                </a:lnTo>
                <a:lnTo>
                  <a:pt x="135864" y="2793703"/>
                </a:lnTo>
                <a:lnTo>
                  <a:pt x="102315" y="2764174"/>
                </a:lnTo>
                <a:lnTo>
                  <a:pt x="72786" y="2730625"/>
                </a:lnTo>
                <a:lnTo>
                  <a:pt x="47693" y="2693474"/>
                </a:lnTo>
                <a:lnTo>
                  <a:pt x="27451" y="2653135"/>
                </a:lnTo>
                <a:lnTo>
                  <a:pt x="12478" y="2610026"/>
                </a:lnTo>
                <a:lnTo>
                  <a:pt x="3188" y="2564563"/>
                </a:lnTo>
                <a:lnTo>
                  <a:pt x="0" y="2517161"/>
                </a:lnTo>
                <a:lnTo>
                  <a:pt x="0" y="349328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1455823" y="2254592"/>
            <a:ext cx="177292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Virtualization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6793" y="2281632"/>
            <a:ext cx="999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Docker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9451" y="2254592"/>
            <a:ext cx="15934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Kubernetes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75120" y="3673043"/>
            <a:ext cx="1563793" cy="1322492"/>
            <a:chOff x="1031339" y="2754782"/>
            <a:chExt cx="1172845" cy="991869"/>
          </a:xfrm>
        </p:grpSpPr>
        <p:sp>
          <p:nvSpPr>
            <p:cNvPr id="10" name="object 10"/>
            <p:cNvSpPr/>
            <p:nvPr/>
          </p:nvSpPr>
          <p:spPr>
            <a:xfrm>
              <a:off x="1037689" y="2761132"/>
              <a:ext cx="1160145" cy="979169"/>
            </a:xfrm>
            <a:custGeom>
              <a:avLst/>
              <a:gdLst/>
              <a:ahLst/>
              <a:cxnLst/>
              <a:rect l="l" t="t" r="r" b="b"/>
              <a:pathLst>
                <a:path w="1160145" h="979170">
                  <a:moveTo>
                    <a:pt x="580062" y="978660"/>
                  </a:moveTo>
                  <a:lnTo>
                    <a:pt x="527264" y="976661"/>
                  </a:lnTo>
                  <a:lnTo>
                    <a:pt x="475795" y="970777"/>
                  </a:lnTo>
                  <a:lnTo>
                    <a:pt x="425858" y="961181"/>
                  </a:lnTo>
                  <a:lnTo>
                    <a:pt x="377659" y="948047"/>
                  </a:lnTo>
                  <a:lnTo>
                    <a:pt x="331403" y="931546"/>
                  </a:lnTo>
                  <a:lnTo>
                    <a:pt x="287293" y="911852"/>
                  </a:lnTo>
                  <a:lnTo>
                    <a:pt x="245536" y="889138"/>
                  </a:lnTo>
                  <a:lnTo>
                    <a:pt x="206335" y="863576"/>
                  </a:lnTo>
                  <a:lnTo>
                    <a:pt x="169896" y="835339"/>
                  </a:lnTo>
                  <a:lnTo>
                    <a:pt x="136423" y="804599"/>
                  </a:lnTo>
                  <a:lnTo>
                    <a:pt x="106121" y="771530"/>
                  </a:lnTo>
                  <a:lnTo>
                    <a:pt x="79195" y="736304"/>
                  </a:lnTo>
                  <a:lnTo>
                    <a:pt x="55850" y="699094"/>
                  </a:lnTo>
                  <a:lnTo>
                    <a:pt x="36290" y="660073"/>
                  </a:lnTo>
                  <a:lnTo>
                    <a:pt x="20720" y="619413"/>
                  </a:lnTo>
                  <a:lnTo>
                    <a:pt x="9345" y="577288"/>
                  </a:lnTo>
                  <a:lnTo>
                    <a:pt x="2370" y="533869"/>
                  </a:lnTo>
                  <a:lnTo>
                    <a:pt x="0" y="489330"/>
                  </a:lnTo>
                  <a:lnTo>
                    <a:pt x="2370" y="444791"/>
                  </a:lnTo>
                  <a:lnTo>
                    <a:pt x="9345" y="401372"/>
                  </a:lnTo>
                  <a:lnTo>
                    <a:pt x="20720" y="359247"/>
                  </a:lnTo>
                  <a:lnTo>
                    <a:pt x="36290" y="318587"/>
                  </a:lnTo>
                  <a:lnTo>
                    <a:pt x="55850" y="279565"/>
                  </a:lnTo>
                  <a:lnTo>
                    <a:pt x="79195" y="242356"/>
                  </a:lnTo>
                  <a:lnTo>
                    <a:pt x="106121" y="207130"/>
                  </a:lnTo>
                  <a:lnTo>
                    <a:pt x="136423" y="174061"/>
                  </a:lnTo>
                  <a:lnTo>
                    <a:pt x="169896" y="143321"/>
                  </a:lnTo>
                  <a:lnTo>
                    <a:pt x="206335" y="115084"/>
                  </a:lnTo>
                  <a:lnTo>
                    <a:pt x="245536" y="89522"/>
                  </a:lnTo>
                  <a:lnTo>
                    <a:pt x="287293" y="66807"/>
                  </a:lnTo>
                  <a:lnTo>
                    <a:pt x="331403" y="47114"/>
                  </a:lnTo>
                  <a:lnTo>
                    <a:pt x="377659" y="30613"/>
                  </a:lnTo>
                  <a:lnTo>
                    <a:pt x="425858" y="17479"/>
                  </a:lnTo>
                  <a:lnTo>
                    <a:pt x="475795" y="7883"/>
                  </a:lnTo>
                  <a:lnTo>
                    <a:pt x="527264" y="1999"/>
                  </a:lnTo>
                  <a:lnTo>
                    <a:pt x="580062" y="0"/>
                  </a:lnTo>
                  <a:lnTo>
                    <a:pt x="632859" y="1999"/>
                  </a:lnTo>
                  <a:lnTo>
                    <a:pt x="684328" y="7883"/>
                  </a:lnTo>
                  <a:lnTo>
                    <a:pt x="734265" y="17479"/>
                  </a:lnTo>
                  <a:lnTo>
                    <a:pt x="782464" y="30613"/>
                  </a:lnTo>
                  <a:lnTo>
                    <a:pt x="828720" y="47114"/>
                  </a:lnTo>
                  <a:lnTo>
                    <a:pt x="872830" y="66807"/>
                  </a:lnTo>
                  <a:lnTo>
                    <a:pt x="914587" y="89522"/>
                  </a:lnTo>
                  <a:lnTo>
                    <a:pt x="953788" y="115084"/>
                  </a:lnTo>
                  <a:lnTo>
                    <a:pt x="990227" y="143321"/>
                  </a:lnTo>
                  <a:lnTo>
                    <a:pt x="1023700" y="174061"/>
                  </a:lnTo>
                  <a:lnTo>
                    <a:pt x="1054002" y="207130"/>
                  </a:lnTo>
                  <a:lnTo>
                    <a:pt x="1080928" y="242356"/>
                  </a:lnTo>
                  <a:lnTo>
                    <a:pt x="1104273" y="279565"/>
                  </a:lnTo>
                  <a:lnTo>
                    <a:pt x="1123833" y="318587"/>
                  </a:lnTo>
                  <a:lnTo>
                    <a:pt x="1139403" y="359247"/>
                  </a:lnTo>
                  <a:lnTo>
                    <a:pt x="1150778" y="401372"/>
                  </a:lnTo>
                  <a:lnTo>
                    <a:pt x="1157753" y="444791"/>
                  </a:lnTo>
                  <a:lnTo>
                    <a:pt x="1160123" y="489330"/>
                  </a:lnTo>
                  <a:lnTo>
                    <a:pt x="1157753" y="533869"/>
                  </a:lnTo>
                  <a:lnTo>
                    <a:pt x="1150778" y="577288"/>
                  </a:lnTo>
                  <a:lnTo>
                    <a:pt x="1139403" y="619413"/>
                  </a:lnTo>
                  <a:lnTo>
                    <a:pt x="1123833" y="660073"/>
                  </a:lnTo>
                  <a:lnTo>
                    <a:pt x="1104273" y="699094"/>
                  </a:lnTo>
                  <a:lnTo>
                    <a:pt x="1080928" y="736304"/>
                  </a:lnTo>
                  <a:lnTo>
                    <a:pt x="1054002" y="771530"/>
                  </a:lnTo>
                  <a:lnTo>
                    <a:pt x="1023700" y="804599"/>
                  </a:lnTo>
                  <a:lnTo>
                    <a:pt x="990227" y="835339"/>
                  </a:lnTo>
                  <a:lnTo>
                    <a:pt x="953788" y="863576"/>
                  </a:lnTo>
                  <a:lnTo>
                    <a:pt x="914587" y="889138"/>
                  </a:lnTo>
                  <a:lnTo>
                    <a:pt x="872830" y="911852"/>
                  </a:lnTo>
                  <a:lnTo>
                    <a:pt x="828720" y="931546"/>
                  </a:lnTo>
                  <a:lnTo>
                    <a:pt x="782464" y="948047"/>
                  </a:lnTo>
                  <a:lnTo>
                    <a:pt x="734265" y="961181"/>
                  </a:lnTo>
                  <a:lnTo>
                    <a:pt x="684328" y="970777"/>
                  </a:lnTo>
                  <a:lnTo>
                    <a:pt x="632859" y="976661"/>
                  </a:lnTo>
                  <a:lnTo>
                    <a:pt x="580062" y="97866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7689" y="2761132"/>
              <a:ext cx="1160145" cy="979169"/>
            </a:xfrm>
            <a:custGeom>
              <a:avLst/>
              <a:gdLst/>
              <a:ahLst/>
              <a:cxnLst/>
              <a:rect l="l" t="t" r="r" b="b"/>
              <a:pathLst>
                <a:path w="1160145" h="979170">
                  <a:moveTo>
                    <a:pt x="0" y="489330"/>
                  </a:moveTo>
                  <a:lnTo>
                    <a:pt x="2370" y="444791"/>
                  </a:lnTo>
                  <a:lnTo>
                    <a:pt x="9345" y="401372"/>
                  </a:lnTo>
                  <a:lnTo>
                    <a:pt x="20720" y="359247"/>
                  </a:lnTo>
                  <a:lnTo>
                    <a:pt x="36290" y="318587"/>
                  </a:lnTo>
                  <a:lnTo>
                    <a:pt x="55850" y="279565"/>
                  </a:lnTo>
                  <a:lnTo>
                    <a:pt x="79195" y="242356"/>
                  </a:lnTo>
                  <a:lnTo>
                    <a:pt x="106121" y="207130"/>
                  </a:lnTo>
                  <a:lnTo>
                    <a:pt x="136423" y="174061"/>
                  </a:lnTo>
                  <a:lnTo>
                    <a:pt x="169896" y="143321"/>
                  </a:lnTo>
                  <a:lnTo>
                    <a:pt x="206335" y="115084"/>
                  </a:lnTo>
                  <a:lnTo>
                    <a:pt x="245536" y="89522"/>
                  </a:lnTo>
                  <a:lnTo>
                    <a:pt x="287293" y="66807"/>
                  </a:lnTo>
                  <a:lnTo>
                    <a:pt x="331403" y="47114"/>
                  </a:lnTo>
                  <a:lnTo>
                    <a:pt x="377659" y="30613"/>
                  </a:lnTo>
                  <a:lnTo>
                    <a:pt x="425858" y="17479"/>
                  </a:lnTo>
                  <a:lnTo>
                    <a:pt x="475795" y="7883"/>
                  </a:lnTo>
                  <a:lnTo>
                    <a:pt x="527264" y="1999"/>
                  </a:lnTo>
                  <a:lnTo>
                    <a:pt x="580062" y="0"/>
                  </a:lnTo>
                  <a:lnTo>
                    <a:pt x="632859" y="1999"/>
                  </a:lnTo>
                  <a:lnTo>
                    <a:pt x="684328" y="7883"/>
                  </a:lnTo>
                  <a:lnTo>
                    <a:pt x="734265" y="17479"/>
                  </a:lnTo>
                  <a:lnTo>
                    <a:pt x="782464" y="30613"/>
                  </a:lnTo>
                  <a:lnTo>
                    <a:pt x="828720" y="47114"/>
                  </a:lnTo>
                  <a:lnTo>
                    <a:pt x="872830" y="66807"/>
                  </a:lnTo>
                  <a:lnTo>
                    <a:pt x="914587" y="89522"/>
                  </a:lnTo>
                  <a:lnTo>
                    <a:pt x="953788" y="115084"/>
                  </a:lnTo>
                  <a:lnTo>
                    <a:pt x="990227" y="143321"/>
                  </a:lnTo>
                  <a:lnTo>
                    <a:pt x="1023700" y="174061"/>
                  </a:lnTo>
                  <a:lnTo>
                    <a:pt x="1054002" y="207130"/>
                  </a:lnTo>
                  <a:lnTo>
                    <a:pt x="1080928" y="242356"/>
                  </a:lnTo>
                  <a:lnTo>
                    <a:pt x="1104273" y="279565"/>
                  </a:lnTo>
                  <a:lnTo>
                    <a:pt x="1123833" y="318587"/>
                  </a:lnTo>
                  <a:lnTo>
                    <a:pt x="1139403" y="359247"/>
                  </a:lnTo>
                  <a:lnTo>
                    <a:pt x="1150778" y="401372"/>
                  </a:lnTo>
                  <a:lnTo>
                    <a:pt x="1157753" y="444791"/>
                  </a:lnTo>
                  <a:lnTo>
                    <a:pt x="1160123" y="489330"/>
                  </a:lnTo>
                  <a:lnTo>
                    <a:pt x="1157753" y="533869"/>
                  </a:lnTo>
                  <a:lnTo>
                    <a:pt x="1150778" y="577288"/>
                  </a:lnTo>
                  <a:lnTo>
                    <a:pt x="1139403" y="619413"/>
                  </a:lnTo>
                  <a:lnTo>
                    <a:pt x="1123833" y="660073"/>
                  </a:lnTo>
                  <a:lnTo>
                    <a:pt x="1104273" y="699094"/>
                  </a:lnTo>
                  <a:lnTo>
                    <a:pt x="1080928" y="736304"/>
                  </a:lnTo>
                  <a:lnTo>
                    <a:pt x="1054002" y="771530"/>
                  </a:lnTo>
                  <a:lnTo>
                    <a:pt x="1023700" y="804599"/>
                  </a:lnTo>
                  <a:lnTo>
                    <a:pt x="990227" y="835339"/>
                  </a:lnTo>
                  <a:lnTo>
                    <a:pt x="953788" y="863576"/>
                  </a:lnTo>
                  <a:lnTo>
                    <a:pt x="914587" y="889138"/>
                  </a:lnTo>
                  <a:lnTo>
                    <a:pt x="872830" y="911852"/>
                  </a:lnTo>
                  <a:lnTo>
                    <a:pt x="828720" y="931546"/>
                  </a:lnTo>
                  <a:lnTo>
                    <a:pt x="782464" y="948047"/>
                  </a:lnTo>
                  <a:lnTo>
                    <a:pt x="734265" y="961181"/>
                  </a:lnTo>
                  <a:lnTo>
                    <a:pt x="684328" y="970777"/>
                  </a:lnTo>
                  <a:lnTo>
                    <a:pt x="632859" y="976661"/>
                  </a:lnTo>
                  <a:lnTo>
                    <a:pt x="580062" y="978660"/>
                  </a:lnTo>
                  <a:lnTo>
                    <a:pt x="527264" y="976661"/>
                  </a:lnTo>
                  <a:lnTo>
                    <a:pt x="475795" y="970777"/>
                  </a:lnTo>
                  <a:lnTo>
                    <a:pt x="425858" y="961181"/>
                  </a:lnTo>
                  <a:lnTo>
                    <a:pt x="377659" y="948047"/>
                  </a:lnTo>
                  <a:lnTo>
                    <a:pt x="331403" y="931546"/>
                  </a:lnTo>
                  <a:lnTo>
                    <a:pt x="287293" y="911852"/>
                  </a:lnTo>
                  <a:lnTo>
                    <a:pt x="245536" y="889138"/>
                  </a:lnTo>
                  <a:lnTo>
                    <a:pt x="206335" y="863576"/>
                  </a:lnTo>
                  <a:lnTo>
                    <a:pt x="169896" y="835339"/>
                  </a:lnTo>
                  <a:lnTo>
                    <a:pt x="136423" y="804599"/>
                  </a:lnTo>
                  <a:lnTo>
                    <a:pt x="106121" y="771530"/>
                  </a:lnTo>
                  <a:lnTo>
                    <a:pt x="79195" y="736304"/>
                  </a:lnTo>
                  <a:lnTo>
                    <a:pt x="55850" y="699094"/>
                  </a:lnTo>
                  <a:lnTo>
                    <a:pt x="36290" y="660073"/>
                  </a:lnTo>
                  <a:lnTo>
                    <a:pt x="20720" y="619413"/>
                  </a:lnTo>
                  <a:lnTo>
                    <a:pt x="9345" y="577288"/>
                  </a:lnTo>
                  <a:lnTo>
                    <a:pt x="2370" y="533869"/>
                  </a:lnTo>
                  <a:lnTo>
                    <a:pt x="0" y="48933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87669" y="4188240"/>
            <a:ext cx="3386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33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797557" y="3722733"/>
            <a:ext cx="1563793" cy="1322492"/>
            <a:chOff x="3598167" y="2792049"/>
            <a:chExt cx="1172845" cy="991869"/>
          </a:xfrm>
        </p:grpSpPr>
        <p:sp>
          <p:nvSpPr>
            <p:cNvPr id="14" name="object 14"/>
            <p:cNvSpPr/>
            <p:nvPr/>
          </p:nvSpPr>
          <p:spPr>
            <a:xfrm>
              <a:off x="3604517" y="2798399"/>
              <a:ext cx="1160145" cy="979169"/>
            </a:xfrm>
            <a:custGeom>
              <a:avLst/>
              <a:gdLst/>
              <a:ahLst/>
              <a:cxnLst/>
              <a:rect l="l" t="t" r="r" b="b"/>
              <a:pathLst>
                <a:path w="1160145" h="979170">
                  <a:moveTo>
                    <a:pt x="580061" y="978660"/>
                  </a:moveTo>
                  <a:lnTo>
                    <a:pt x="527264" y="976661"/>
                  </a:lnTo>
                  <a:lnTo>
                    <a:pt x="475795" y="970777"/>
                  </a:lnTo>
                  <a:lnTo>
                    <a:pt x="425858" y="961181"/>
                  </a:lnTo>
                  <a:lnTo>
                    <a:pt x="377659" y="948047"/>
                  </a:lnTo>
                  <a:lnTo>
                    <a:pt x="331403" y="931546"/>
                  </a:lnTo>
                  <a:lnTo>
                    <a:pt x="287293" y="911852"/>
                  </a:lnTo>
                  <a:lnTo>
                    <a:pt x="245536" y="889138"/>
                  </a:lnTo>
                  <a:lnTo>
                    <a:pt x="206335" y="863576"/>
                  </a:lnTo>
                  <a:lnTo>
                    <a:pt x="169896" y="835339"/>
                  </a:lnTo>
                  <a:lnTo>
                    <a:pt x="136423" y="804599"/>
                  </a:lnTo>
                  <a:lnTo>
                    <a:pt x="106121" y="771530"/>
                  </a:lnTo>
                  <a:lnTo>
                    <a:pt x="79195" y="736304"/>
                  </a:lnTo>
                  <a:lnTo>
                    <a:pt x="55850" y="699094"/>
                  </a:lnTo>
                  <a:lnTo>
                    <a:pt x="36290" y="660073"/>
                  </a:lnTo>
                  <a:lnTo>
                    <a:pt x="20720" y="619413"/>
                  </a:lnTo>
                  <a:lnTo>
                    <a:pt x="9345" y="577288"/>
                  </a:lnTo>
                  <a:lnTo>
                    <a:pt x="2370" y="533869"/>
                  </a:lnTo>
                  <a:lnTo>
                    <a:pt x="0" y="489330"/>
                  </a:lnTo>
                  <a:lnTo>
                    <a:pt x="2370" y="444791"/>
                  </a:lnTo>
                  <a:lnTo>
                    <a:pt x="9345" y="401372"/>
                  </a:lnTo>
                  <a:lnTo>
                    <a:pt x="20720" y="359247"/>
                  </a:lnTo>
                  <a:lnTo>
                    <a:pt x="36290" y="318587"/>
                  </a:lnTo>
                  <a:lnTo>
                    <a:pt x="55850" y="279565"/>
                  </a:lnTo>
                  <a:lnTo>
                    <a:pt x="79195" y="242356"/>
                  </a:lnTo>
                  <a:lnTo>
                    <a:pt x="106121" y="207130"/>
                  </a:lnTo>
                  <a:lnTo>
                    <a:pt x="136423" y="174061"/>
                  </a:lnTo>
                  <a:lnTo>
                    <a:pt x="169896" y="143321"/>
                  </a:lnTo>
                  <a:lnTo>
                    <a:pt x="206335" y="115084"/>
                  </a:lnTo>
                  <a:lnTo>
                    <a:pt x="245536" y="89522"/>
                  </a:lnTo>
                  <a:lnTo>
                    <a:pt x="287293" y="66807"/>
                  </a:lnTo>
                  <a:lnTo>
                    <a:pt x="331403" y="47114"/>
                  </a:lnTo>
                  <a:lnTo>
                    <a:pt x="377659" y="30613"/>
                  </a:lnTo>
                  <a:lnTo>
                    <a:pt x="425858" y="17479"/>
                  </a:lnTo>
                  <a:lnTo>
                    <a:pt x="475795" y="7883"/>
                  </a:lnTo>
                  <a:lnTo>
                    <a:pt x="527264" y="1999"/>
                  </a:lnTo>
                  <a:lnTo>
                    <a:pt x="580061" y="0"/>
                  </a:lnTo>
                  <a:lnTo>
                    <a:pt x="632859" y="1999"/>
                  </a:lnTo>
                  <a:lnTo>
                    <a:pt x="684328" y="7883"/>
                  </a:lnTo>
                  <a:lnTo>
                    <a:pt x="734265" y="17479"/>
                  </a:lnTo>
                  <a:lnTo>
                    <a:pt x="782464" y="30613"/>
                  </a:lnTo>
                  <a:lnTo>
                    <a:pt x="828720" y="47114"/>
                  </a:lnTo>
                  <a:lnTo>
                    <a:pt x="872830" y="66807"/>
                  </a:lnTo>
                  <a:lnTo>
                    <a:pt x="914587" y="89522"/>
                  </a:lnTo>
                  <a:lnTo>
                    <a:pt x="953788" y="115084"/>
                  </a:lnTo>
                  <a:lnTo>
                    <a:pt x="990227" y="143321"/>
                  </a:lnTo>
                  <a:lnTo>
                    <a:pt x="1023700" y="174061"/>
                  </a:lnTo>
                  <a:lnTo>
                    <a:pt x="1054002" y="207130"/>
                  </a:lnTo>
                  <a:lnTo>
                    <a:pt x="1080928" y="242356"/>
                  </a:lnTo>
                  <a:lnTo>
                    <a:pt x="1104273" y="279565"/>
                  </a:lnTo>
                  <a:lnTo>
                    <a:pt x="1123833" y="318587"/>
                  </a:lnTo>
                  <a:lnTo>
                    <a:pt x="1139403" y="359247"/>
                  </a:lnTo>
                  <a:lnTo>
                    <a:pt x="1150778" y="401372"/>
                  </a:lnTo>
                  <a:lnTo>
                    <a:pt x="1157753" y="444791"/>
                  </a:lnTo>
                  <a:lnTo>
                    <a:pt x="1160123" y="489330"/>
                  </a:lnTo>
                  <a:lnTo>
                    <a:pt x="1157753" y="533869"/>
                  </a:lnTo>
                  <a:lnTo>
                    <a:pt x="1150778" y="577288"/>
                  </a:lnTo>
                  <a:lnTo>
                    <a:pt x="1139403" y="619413"/>
                  </a:lnTo>
                  <a:lnTo>
                    <a:pt x="1123833" y="660073"/>
                  </a:lnTo>
                  <a:lnTo>
                    <a:pt x="1104273" y="699094"/>
                  </a:lnTo>
                  <a:lnTo>
                    <a:pt x="1080928" y="736304"/>
                  </a:lnTo>
                  <a:lnTo>
                    <a:pt x="1054002" y="771530"/>
                  </a:lnTo>
                  <a:lnTo>
                    <a:pt x="1023700" y="804599"/>
                  </a:lnTo>
                  <a:lnTo>
                    <a:pt x="990227" y="835339"/>
                  </a:lnTo>
                  <a:lnTo>
                    <a:pt x="953788" y="863576"/>
                  </a:lnTo>
                  <a:lnTo>
                    <a:pt x="914587" y="889138"/>
                  </a:lnTo>
                  <a:lnTo>
                    <a:pt x="872830" y="911852"/>
                  </a:lnTo>
                  <a:lnTo>
                    <a:pt x="828720" y="931546"/>
                  </a:lnTo>
                  <a:lnTo>
                    <a:pt x="782464" y="948047"/>
                  </a:lnTo>
                  <a:lnTo>
                    <a:pt x="734265" y="961181"/>
                  </a:lnTo>
                  <a:lnTo>
                    <a:pt x="684328" y="970777"/>
                  </a:lnTo>
                  <a:lnTo>
                    <a:pt x="632859" y="976661"/>
                  </a:lnTo>
                  <a:lnTo>
                    <a:pt x="580061" y="97866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04517" y="2798399"/>
              <a:ext cx="1160145" cy="979169"/>
            </a:xfrm>
            <a:custGeom>
              <a:avLst/>
              <a:gdLst/>
              <a:ahLst/>
              <a:cxnLst/>
              <a:rect l="l" t="t" r="r" b="b"/>
              <a:pathLst>
                <a:path w="1160145" h="979170">
                  <a:moveTo>
                    <a:pt x="0" y="489330"/>
                  </a:moveTo>
                  <a:lnTo>
                    <a:pt x="2370" y="444791"/>
                  </a:lnTo>
                  <a:lnTo>
                    <a:pt x="9345" y="401372"/>
                  </a:lnTo>
                  <a:lnTo>
                    <a:pt x="20720" y="359247"/>
                  </a:lnTo>
                  <a:lnTo>
                    <a:pt x="36290" y="318587"/>
                  </a:lnTo>
                  <a:lnTo>
                    <a:pt x="55850" y="279565"/>
                  </a:lnTo>
                  <a:lnTo>
                    <a:pt x="79195" y="242356"/>
                  </a:lnTo>
                  <a:lnTo>
                    <a:pt x="106121" y="207130"/>
                  </a:lnTo>
                  <a:lnTo>
                    <a:pt x="136423" y="174061"/>
                  </a:lnTo>
                  <a:lnTo>
                    <a:pt x="169896" y="143321"/>
                  </a:lnTo>
                  <a:lnTo>
                    <a:pt x="206335" y="115084"/>
                  </a:lnTo>
                  <a:lnTo>
                    <a:pt x="245536" y="89522"/>
                  </a:lnTo>
                  <a:lnTo>
                    <a:pt x="287293" y="66807"/>
                  </a:lnTo>
                  <a:lnTo>
                    <a:pt x="331403" y="47114"/>
                  </a:lnTo>
                  <a:lnTo>
                    <a:pt x="377659" y="30613"/>
                  </a:lnTo>
                  <a:lnTo>
                    <a:pt x="425858" y="17479"/>
                  </a:lnTo>
                  <a:lnTo>
                    <a:pt x="475795" y="7883"/>
                  </a:lnTo>
                  <a:lnTo>
                    <a:pt x="527264" y="1999"/>
                  </a:lnTo>
                  <a:lnTo>
                    <a:pt x="580061" y="0"/>
                  </a:lnTo>
                  <a:lnTo>
                    <a:pt x="632859" y="1999"/>
                  </a:lnTo>
                  <a:lnTo>
                    <a:pt x="684328" y="7883"/>
                  </a:lnTo>
                  <a:lnTo>
                    <a:pt x="734265" y="17479"/>
                  </a:lnTo>
                  <a:lnTo>
                    <a:pt x="782464" y="30613"/>
                  </a:lnTo>
                  <a:lnTo>
                    <a:pt x="828720" y="47114"/>
                  </a:lnTo>
                  <a:lnTo>
                    <a:pt x="872830" y="66807"/>
                  </a:lnTo>
                  <a:lnTo>
                    <a:pt x="914587" y="89522"/>
                  </a:lnTo>
                  <a:lnTo>
                    <a:pt x="953788" y="115084"/>
                  </a:lnTo>
                  <a:lnTo>
                    <a:pt x="990227" y="143321"/>
                  </a:lnTo>
                  <a:lnTo>
                    <a:pt x="1023700" y="174061"/>
                  </a:lnTo>
                  <a:lnTo>
                    <a:pt x="1054002" y="207130"/>
                  </a:lnTo>
                  <a:lnTo>
                    <a:pt x="1080928" y="242356"/>
                  </a:lnTo>
                  <a:lnTo>
                    <a:pt x="1104273" y="279565"/>
                  </a:lnTo>
                  <a:lnTo>
                    <a:pt x="1123833" y="318587"/>
                  </a:lnTo>
                  <a:lnTo>
                    <a:pt x="1139403" y="359247"/>
                  </a:lnTo>
                  <a:lnTo>
                    <a:pt x="1150778" y="401372"/>
                  </a:lnTo>
                  <a:lnTo>
                    <a:pt x="1157753" y="444791"/>
                  </a:lnTo>
                  <a:lnTo>
                    <a:pt x="1160123" y="489330"/>
                  </a:lnTo>
                  <a:lnTo>
                    <a:pt x="1157753" y="533869"/>
                  </a:lnTo>
                  <a:lnTo>
                    <a:pt x="1150778" y="577288"/>
                  </a:lnTo>
                  <a:lnTo>
                    <a:pt x="1139403" y="619413"/>
                  </a:lnTo>
                  <a:lnTo>
                    <a:pt x="1123833" y="660073"/>
                  </a:lnTo>
                  <a:lnTo>
                    <a:pt x="1104273" y="699094"/>
                  </a:lnTo>
                  <a:lnTo>
                    <a:pt x="1080928" y="736304"/>
                  </a:lnTo>
                  <a:lnTo>
                    <a:pt x="1054002" y="771530"/>
                  </a:lnTo>
                  <a:lnTo>
                    <a:pt x="1023700" y="804599"/>
                  </a:lnTo>
                  <a:lnTo>
                    <a:pt x="990227" y="835339"/>
                  </a:lnTo>
                  <a:lnTo>
                    <a:pt x="953788" y="863576"/>
                  </a:lnTo>
                  <a:lnTo>
                    <a:pt x="914587" y="889138"/>
                  </a:lnTo>
                  <a:lnTo>
                    <a:pt x="872830" y="911852"/>
                  </a:lnTo>
                  <a:lnTo>
                    <a:pt x="828720" y="931546"/>
                  </a:lnTo>
                  <a:lnTo>
                    <a:pt x="782464" y="948047"/>
                  </a:lnTo>
                  <a:lnTo>
                    <a:pt x="734265" y="961181"/>
                  </a:lnTo>
                  <a:lnTo>
                    <a:pt x="684328" y="970777"/>
                  </a:lnTo>
                  <a:lnTo>
                    <a:pt x="632859" y="976661"/>
                  </a:lnTo>
                  <a:lnTo>
                    <a:pt x="580061" y="978660"/>
                  </a:lnTo>
                  <a:lnTo>
                    <a:pt x="527264" y="976661"/>
                  </a:lnTo>
                  <a:lnTo>
                    <a:pt x="475795" y="970777"/>
                  </a:lnTo>
                  <a:lnTo>
                    <a:pt x="425858" y="961181"/>
                  </a:lnTo>
                  <a:lnTo>
                    <a:pt x="377659" y="948047"/>
                  </a:lnTo>
                  <a:lnTo>
                    <a:pt x="331403" y="931546"/>
                  </a:lnTo>
                  <a:lnTo>
                    <a:pt x="287293" y="911852"/>
                  </a:lnTo>
                  <a:lnTo>
                    <a:pt x="245536" y="889138"/>
                  </a:lnTo>
                  <a:lnTo>
                    <a:pt x="206335" y="863576"/>
                  </a:lnTo>
                  <a:lnTo>
                    <a:pt x="169896" y="835339"/>
                  </a:lnTo>
                  <a:lnTo>
                    <a:pt x="136423" y="804599"/>
                  </a:lnTo>
                  <a:lnTo>
                    <a:pt x="106121" y="771530"/>
                  </a:lnTo>
                  <a:lnTo>
                    <a:pt x="79195" y="736304"/>
                  </a:lnTo>
                  <a:lnTo>
                    <a:pt x="55850" y="699094"/>
                  </a:lnTo>
                  <a:lnTo>
                    <a:pt x="36290" y="660073"/>
                  </a:lnTo>
                  <a:lnTo>
                    <a:pt x="20720" y="619413"/>
                  </a:lnTo>
                  <a:lnTo>
                    <a:pt x="9345" y="577288"/>
                  </a:lnTo>
                  <a:lnTo>
                    <a:pt x="2370" y="533869"/>
                  </a:lnTo>
                  <a:lnTo>
                    <a:pt x="0" y="48933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158972" y="4244956"/>
            <a:ext cx="8415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13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endParaRPr sz="1467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473990" y="3604547"/>
            <a:ext cx="1563793" cy="1322492"/>
            <a:chOff x="6355492" y="2703410"/>
            <a:chExt cx="1172845" cy="991869"/>
          </a:xfrm>
        </p:grpSpPr>
        <p:sp>
          <p:nvSpPr>
            <p:cNvPr id="18" name="object 18"/>
            <p:cNvSpPr/>
            <p:nvPr/>
          </p:nvSpPr>
          <p:spPr>
            <a:xfrm>
              <a:off x="6361842" y="2709760"/>
              <a:ext cx="1160145" cy="979169"/>
            </a:xfrm>
            <a:custGeom>
              <a:avLst/>
              <a:gdLst/>
              <a:ahLst/>
              <a:cxnLst/>
              <a:rect l="l" t="t" r="r" b="b"/>
              <a:pathLst>
                <a:path w="1160145" h="979170">
                  <a:moveTo>
                    <a:pt x="580061" y="978660"/>
                  </a:moveTo>
                  <a:lnTo>
                    <a:pt x="527264" y="976661"/>
                  </a:lnTo>
                  <a:lnTo>
                    <a:pt x="475794" y="970777"/>
                  </a:lnTo>
                  <a:lnTo>
                    <a:pt x="425858" y="961181"/>
                  </a:lnTo>
                  <a:lnTo>
                    <a:pt x="377659" y="948047"/>
                  </a:lnTo>
                  <a:lnTo>
                    <a:pt x="331402" y="931546"/>
                  </a:lnTo>
                  <a:lnTo>
                    <a:pt x="287293" y="911852"/>
                  </a:lnTo>
                  <a:lnTo>
                    <a:pt x="245535" y="889138"/>
                  </a:lnTo>
                  <a:lnTo>
                    <a:pt x="206335" y="863576"/>
                  </a:lnTo>
                  <a:lnTo>
                    <a:pt x="169896" y="835339"/>
                  </a:lnTo>
                  <a:lnTo>
                    <a:pt x="136423" y="804599"/>
                  </a:lnTo>
                  <a:lnTo>
                    <a:pt x="106121" y="771530"/>
                  </a:lnTo>
                  <a:lnTo>
                    <a:pt x="79195" y="736304"/>
                  </a:lnTo>
                  <a:lnTo>
                    <a:pt x="55850" y="699094"/>
                  </a:lnTo>
                  <a:lnTo>
                    <a:pt x="36290" y="660073"/>
                  </a:lnTo>
                  <a:lnTo>
                    <a:pt x="20720" y="619413"/>
                  </a:lnTo>
                  <a:lnTo>
                    <a:pt x="9345" y="577288"/>
                  </a:lnTo>
                  <a:lnTo>
                    <a:pt x="2370" y="533869"/>
                  </a:lnTo>
                  <a:lnTo>
                    <a:pt x="0" y="489330"/>
                  </a:lnTo>
                  <a:lnTo>
                    <a:pt x="2370" y="444791"/>
                  </a:lnTo>
                  <a:lnTo>
                    <a:pt x="9345" y="401372"/>
                  </a:lnTo>
                  <a:lnTo>
                    <a:pt x="20720" y="359247"/>
                  </a:lnTo>
                  <a:lnTo>
                    <a:pt x="36290" y="318587"/>
                  </a:lnTo>
                  <a:lnTo>
                    <a:pt x="55850" y="279565"/>
                  </a:lnTo>
                  <a:lnTo>
                    <a:pt x="79195" y="242355"/>
                  </a:lnTo>
                  <a:lnTo>
                    <a:pt x="106121" y="207130"/>
                  </a:lnTo>
                  <a:lnTo>
                    <a:pt x="136423" y="174061"/>
                  </a:lnTo>
                  <a:lnTo>
                    <a:pt x="169896" y="143321"/>
                  </a:lnTo>
                  <a:lnTo>
                    <a:pt x="206335" y="115084"/>
                  </a:lnTo>
                  <a:lnTo>
                    <a:pt x="245535" y="89522"/>
                  </a:lnTo>
                  <a:lnTo>
                    <a:pt x="287293" y="66807"/>
                  </a:lnTo>
                  <a:lnTo>
                    <a:pt x="331402" y="47114"/>
                  </a:lnTo>
                  <a:lnTo>
                    <a:pt x="377659" y="30613"/>
                  </a:lnTo>
                  <a:lnTo>
                    <a:pt x="425858" y="17479"/>
                  </a:lnTo>
                  <a:lnTo>
                    <a:pt x="475794" y="7883"/>
                  </a:lnTo>
                  <a:lnTo>
                    <a:pt x="527264" y="1999"/>
                  </a:lnTo>
                  <a:lnTo>
                    <a:pt x="580061" y="0"/>
                  </a:lnTo>
                  <a:lnTo>
                    <a:pt x="632859" y="1999"/>
                  </a:lnTo>
                  <a:lnTo>
                    <a:pt x="684328" y="7883"/>
                  </a:lnTo>
                  <a:lnTo>
                    <a:pt x="734265" y="17479"/>
                  </a:lnTo>
                  <a:lnTo>
                    <a:pt x="782464" y="30613"/>
                  </a:lnTo>
                  <a:lnTo>
                    <a:pt x="828720" y="47114"/>
                  </a:lnTo>
                  <a:lnTo>
                    <a:pt x="872830" y="66807"/>
                  </a:lnTo>
                  <a:lnTo>
                    <a:pt x="914587" y="89522"/>
                  </a:lnTo>
                  <a:lnTo>
                    <a:pt x="953788" y="115084"/>
                  </a:lnTo>
                  <a:lnTo>
                    <a:pt x="990227" y="143321"/>
                  </a:lnTo>
                  <a:lnTo>
                    <a:pt x="1023700" y="174061"/>
                  </a:lnTo>
                  <a:lnTo>
                    <a:pt x="1054002" y="207130"/>
                  </a:lnTo>
                  <a:lnTo>
                    <a:pt x="1080928" y="242355"/>
                  </a:lnTo>
                  <a:lnTo>
                    <a:pt x="1104274" y="279565"/>
                  </a:lnTo>
                  <a:lnTo>
                    <a:pt x="1123834" y="318587"/>
                  </a:lnTo>
                  <a:lnTo>
                    <a:pt x="1139403" y="359247"/>
                  </a:lnTo>
                  <a:lnTo>
                    <a:pt x="1150778" y="401372"/>
                  </a:lnTo>
                  <a:lnTo>
                    <a:pt x="1157753" y="444791"/>
                  </a:lnTo>
                  <a:lnTo>
                    <a:pt x="1160124" y="489330"/>
                  </a:lnTo>
                  <a:lnTo>
                    <a:pt x="1157753" y="533869"/>
                  </a:lnTo>
                  <a:lnTo>
                    <a:pt x="1150778" y="577288"/>
                  </a:lnTo>
                  <a:lnTo>
                    <a:pt x="1139403" y="619413"/>
                  </a:lnTo>
                  <a:lnTo>
                    <a:pt x="1123834" y="660073"/>
                  </a:lnTo>
                  <a:lnTo>
                    <a:pt x="1104274" y="699094"/>
                  </a:lnTo>
                  <a:lnTo>
                    <a:pt x="1080928" y="736304"/>
                  </a:lnTo>
                  <a:lnTo>
                    <a:pt x="1054002" y="771530"/>
                  </a:lnTo>
                  <a:lnTo>
                    <a:pt x="1023700" y="804599"/>
                  </a:lnTo>
                  <a:lnTo>
                    <a:pt x="990227" y="835339"/>
                  </a:lnTo>
                  <a:lnTo>
                    <a:pt x="953788" y="863576"/>
                  </a:lnTo>
                  <a:lnTo>
                    <a:pt x="914587" y="889138"/>
                  </a:lnTo>
                  <a:lnTo>
                    <a:pt x="872830" y="911852"/>
                  </a:lnTo>
                  <a:lnTo>
                    <a:pt x="828720" y="931546"/>
                  </a:lnTo>
                  <a:lnTo>
                    <a:pt x="782464" y="948047"/>
                  </a:lnTo>
                  <a:lnTo>
                    <a:pt x="734265" y="961181"/>
                  </a:lnTo>
                  <a:lnTo>
                    <a:pt x="684328" y="970777"/>
                  </a:lnTo>
                  <a:lnTo>
                    <a:pt x="632859" y="976661"/>
                  </a:lnTo>
                  <a:lnTo>
                    <a:pt x="580061" y="97866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361842" y="2709760"/>
              <a:ext cx="1160145" cy="979169"/>
            </a:xfrm>
            <a:custGeom>
              <a:avLst/>
              <a:gdLst/>
              <a:ahLst/>
              <a:cxnLst/>
              <a:rect l="l" t="t" r="r" b="b"/>
              <a:pathLst>
                <a:path w="1160145" h="979170">
                  <a:moveTo>
                    <a:pt x="0" y="489330"/>
                  </a:moveTo>
                  <a:lnTo>
                    <a:pt x="2370" y="444791"/>
                  </a:lnTo>
                  <a:lnTo>
                    <a:pt x="9345" y="401372"/>
                  </a:lnTo>
                  <a:lnTo>
                    <a:pt x="20720" y="359247"/>
                  </a:lnTo>
                  <a:lnTo>
                    <a:pt x="36290" y="318587"/>
                  </a:lnTo>
                  <a:lnTo>
                    <a:pt x="55850" y="279565"/>
                  </a:lnTo>
                  <a:lnTo>
                    <a:pt x="79195" y="242355"/>
                  </a:lnTo>
                  <a:lnTo>
                    <a:pt x="106121" y="207130"/>
                  </a:lnTo>
                  <a:lnTo>
                    <a:pt x="136423" y="174061"/>
                  </a:lnTo>
                  <a:lnTo>
                    <a:pt x="169896" y="143321"/>
                  </a:lnTo>
                  <a:lnTo>
                    <a:pt x="206335" y="115084"/>
                  </a:lnTo>
                  <a:lnTo>
                    <a:pt x="245535" y="89522"/>
                  </a:lnTo>
                  <a:lnTo>
                    <a:pt x="287293" y="66807"/>
                  </a:lnTo>
                  <a:lnTo>
                    <a:pt x="331402" y="47114"/>
                  </a:lnTo>
                  <a:lnTo>
                    <a:pt x="377659" y="30613"/>
                  </a:lnTo>
                  <a:lnTo>
                    <a:pt x="425858" y="17479"/>
                  </a:lnTo>
                  <a:lnTo>
                    <a:pt x="475794" y="7883"/>
                  </a:lnTo>
                  <a:lnTo>
                    <a:pt x="527264" y="1999"/>
                  </a:lnTo>
                  <a:lnTo>
                    <a:pt x="580061" y="0"/>
                  </a:lnTo>
                  <a:lnTo>
                    <a:pt x="632859" y="1999"/>
                  </a:lnTo>
                  <a:lnTo>
                    <a:pt x="684328" y="7883"/>
                  </a:lnTo>
                  <a:lnTo>
                    <a:pt x="734265" y="17479"/>
                  </a:lnTo>
                  <a:lnTo>
                    <a:pt x="782464" y="30613"/>
                  </a:lnTo>
                  <a:lnTo>
                    <a:pt x="828720" y="47114"/>
                  </a:lnTo>
                  <a:lnTo>
                    <a:pt x="872830" y="66807"/>
                  </a:lnTo>
                  <a:lnTo>
                    <a:pt x="914587" y="89522"/>
                  </a:lnTo>
                  <a:lnTo>
                    <a:pt x="953788" y="115084"/>
                  </a:lnTo>
                  <a:lnTo>
                    <a:pt x="990227" y="143321"/>
                  </a:lnTo>
                  <a:lnTo>
                    <a:pt x="1023700" y="174061"/>
                  </a:lnTo>
                  <a:lnTo>
                    <a:pt x="1054002" y="207130"/>
                  </a:lnTo>
                  <a:lnTo>
                    <a:pt x="1080928" y="242355"/>
                  </a:lnTo>
                  <a:lnTo>
                    <a:pt x="1104274" y="279565"/>
                  </a:lnTo>
                  <a:lnTo>
                    <a:pt x="1123834" y="318587"/>
                  </a:lnTo>
                  <a:lnTo>
                    <a:pt x="1139403" y="359247"/>
                  </a:lnTo>
                  <a:lnTo>
                    <a:pt x="1150778" y="401372"/>
                  </a:lnTo>
                  <a:lnTo>
                    <a:pt x="1157753" y="444791"/>
                  </a:lnTo>
                  <a:lnTo>
                    <a:pt x="1160124" y="489330"/>
                  </a:lnTo>
                  <a:lnTo>
                    <a:pt x="1157753" y="533869"/>
                  </a:lnTo>
                  <a:lnTo>
                    <a:pt x="1150778" y="577288"/>
                  </a:lnTo>
                  <a:lnTo>
                    <a:pt x="1139403" y="619413"/>
                  </a:lnTo>
                  <a:lnTo>
                    <a:pt x="1123834" y="660073"/>
                  </a:lnTo>
                  <a:lnTo>
                    <a:pt x="1104274" y="699094"/>
                  </a:lnTo>
                  <a:lnTo>
                    <a:pt x="1080928" y="736304"/>
                  </a:lnTo>
                  <a:lnTo>
                    <a:pt x="1054002" y="771530"/>
                  </a:lnTo>
                  <a:lnTo>
                    <a:pt x="1023700" y="804599"/>
                  </a:lnTo>
                  <a:lnTo>
                    <a:pt x="990227" y="835339"/>
                  </a:lnTo>
                  <a:lnTo>
                    <a:pt x="953788" y="863576"/>
                  </a:lnTo>
                  <a:lnTo>
                    <a:pt x="914587" y="889138"/>
                  </a:lnTo>
                  <a:lnTo>
                    <a:pt x="872830" y="911852"/>
                  </a:lnTo>
                  <a:lnTo>
                    <a:pt x="828720" y="931546"/>
                  </a:lnTo>
                  <a:lnTo>
                    <a:pt x="782464" y="948047"/>
                  </a:lnTo>
                  <a:lnTo>
                    <a:pt x="734265" y="961181"/>
                  </a:lnTo>
                  <a:lnTo>
                    <a:pt x="684328" y="970777"/>
                  </a:lnTo>
                  <a:lnTo>
                    <a:pt x="632859" y="976661"/>
                  </a:lnTo>
                  <a:lnTo>
                    <a:pt x="580061" y="978660"/>
                  </a:lnTo>
                  <a:lnTo>
                    <a:pt x="527264" y="976661"/>
                  </a:lnTo>
                  <a:lnTo>
                    <a:pt x="475794" y="970777"/>
                  </a:lnTo>
                  <a:lnTo>
                    <a:pt x="425858" y="961181"/>
                  </a:lnTo>
                  <a:lnTo>
                    <a:pt x="377659" y="948047"/>
                  </a:lnTo>
                  <a:lnTo>
                    <a:pt x="331402" y="931546"/>
                  </a:lnTo>
                  <a:lnTo>
                    <a:pt x="287293" y="911852"/>
                  </a:lnTo>
                  <a:lnTo>
                    <a:pt x="245535" y="889138"/>
                  </a:lnTo>
                  <a:lnTo>
                    <a:pt x="206335" y="863576"/>
                  </a:lnTo>
                  <a:lnTo>
                    <a:pt x="169896" y="835339"/>
                  </a:lnTo>
                  <a:lnTo>
                    <a:pt x="136423" y="804599"/>
                  </a:lnTo>
                  <a:lnTo>
                    <a:pt x="106121" y="771530"/>
                  </a:lnTo>
                  <a:lnTo>
                    <a:pt x="79195" y="736304"/>
                  </a:lnTo>
                  <a:lnTo>
                    <a:pt x="55850" y="699094"/>
                  </a:lnTo>
                  <a:lnTo>
                    <a:pt x="36290" y="660073"/>
                  </a:lnTo>
                  <a:lnTo>
                    <a:pt x="20720" y="619413"/>
                  </a:lnTo>
                  <a:lnTo>
                    <a:pt x="9345" y="577288"/>
                  </a:lnTo>
                  <a:lnTo>
                    <a:pt x="2370" y="533869"/>
                  </a:lnTo>
                  <a:lnTo>
                    <a:pt x="0" y="48933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67773" y="4052180"/>
            <a:ext cx="57657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33" dirty="0">
                <a:solidFill>
                  <a:srgbClr val="FFFFFF"/>
                </a:solidFill>
                <a:latin typeface="Arial MT"/>
                <a:cs typeface="Arial MT"/>
              </a:rPr>
              <a:t>Pod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425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00" y="188314"/>
            <a:ext cx="991235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How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Pods are </a:t>
            </a:r>
            <a:r>
              <a:rPr spc="-13" dirty="0">
                <a:solidFill>
                  <a:srgbClr val="0070C0"/>
                </a:solidFill>
              </a:rPr>
              <a:t>deployed?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1402" y="5770055"/>
            <a:ext cx="784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Cluster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8663" y="1510694"/>
            <a:ext cx="4165600" cy="4187613"/>
            <a:chOff x="5113997" y="1133020"/>
            <a:chExt cx="3124200" cy="3140710"/>
          </a:xfrm>
        </p:grpSpPr>
        <p:sp>
          <p:nvSpPr>
            <p:cNvPr id="5" name="object 5"/>
            <p:cNvSpPr/>
            <p:nvPr/>
          </p:nvSpPr>
          <p:spPr>
            <a:xfrm>
              <a:off x="5120347" y="1139370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0" y="492818"/>
                  </a:move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6" y="2255"/>
                  </a:lnTo>
                  <a:lnTo>
                    <a:pt x="492818" y="0"/>
                  </a:lnTo>
                  <a:lnTo>
                    <a:pt x="2464034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2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49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6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4" y="3127828"/>
                  </a:lnTo>
                  <a:lnTo>
                    <a:pt x="492818" y="3127828"/>
                  </a:lnTo>
                  <a:lnTo>
                    <a:pt x="445356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close/>
                </a:path>
                <a:path w="2957195" h="3128010">
                  <a:moveTo>
                    <a:pt x="315252" y="1663703"/>
                  </a:moveTo>
                  <a:lnTo>
                    <a:pt x="319786" y="1618728"/>
                  </a:lnTo>
                  <a:lnTo>
                    <a:pt x="332790" y="1576838"/>
                  </a:lnTo>
                  <a:lnTo>
                    <a:pt x="353365" y="1538931"/>
                  </a:lnTo>
                  <a:lnTo>
                    <a:pt x="380615" y="1505904"/>
                  </a:lnTo>
                  <a:lnTo>
                    <a:pt x="413642" y="1478654"/>
                  </a:lnTo>
                  <a:lnTo>
                    <a:pt x="451549" y="1458079"/>
                  </a:lnTo>
                  <a:lnTo>
                    <a:pt x="493439" y="1445075"/>
                  </a:lnTo>
                  <a:lnTo>
                    <a:pt x="538414" y="1440541"/>
                  </a:lnTo>
                  <a:lnTo>
                    <a:pt x="2523234" y="1440541"/>
                  </a:lnTo>
                  <a:lnTo>
                    <a:pt x="2566974" y="1444869"/>
                  </a:lnTo>
                  <a:lnTo>
                    <a:pt x="2608634" y="1457529"/>
                  </a:lnTo>
                  <a:lnTo>
                    <a:pt x="2647044" y="1478035"/>
                  </a:lnTo>
                  <a:lnTo>
                    <a:pt x="2681033" y="1505904"/>
                  </a:lnTo>
                  <a:lnTo>
                    <a:pt x="2708902" y="1539893"/>
                  </a:lnTo>
                  <a:lnTo>
                    <a:pt x="2729408" y="1578303"/>
                  </a:lnTo>
                  <a:lnTo>
                    <a:pt x="2742068" y="1619963"/>
                  </a:lnTo>
                  <a:lnTo>
                    <a:pt x="2746395" y="1663703"/>
                  </a:lnTo>
                  <a:lnTo>
                    <a:pt x="2746395" y="2556322"/>
                  </a:lnTo>
                  <a:lnTo>
                    <a:pt x="2741862" y="2601297"/>
                  </a:lnTo>
                  <a:lnTo>
                    <a:pt x="2728858" y="2643187"/>
                  </a:lnTo>
                  <a:lnTo>
                    <a:pt x="2708283" y="2681094"/>
                  </a:lnTo>
                  <a:lnTo>
                    <a:pt x="2681033" y="2714121"/>
                  </a:lnTo>
                  <a:lnTo>
                    <a:pt x="2648006" y="2741371"/>
                  </a:lnTo>
                  <a:lnTo>
                    <a:pt x="2610099" y="2761946"/>
                  </a:lnTo>
                  <a:lnTo>
                    <a:pt x="2568209" y="2774950"/>
                  </a:lnTo>
                  <a:lnTo>
                    <a:pt x="2523234" y="2779483"/>
                  </a:lnTo>
                  <a:lnTo>
                    <a:pt x="538414" y="2779483"/>
                  </a:lnTo>
                  <a:lnTo>
                    <a:pt x="493439" y="2774950"/>
                  </a:lnTo>
                  <a:lnTo>
                    <a:pt x="451549" y="2761946"/>
                  </a:lnTo>
                  <a:lnTo>
                    <a:pt x="413642" y="2741371"/>
                  </a:lnTo>
                  <a:lnTo>
                    <a:pt x="380615" y="2714121"/>
                  </a:lnTo>
                  <a:lnTo>
                    <a:pt x="353365" y="2681094"/>
                  </a:lnTo>
                  <a:lnTo>
                    <a:pt x="332790" y="2643187"/>
                  </a:lnTo>
                  <a:lnTo>
                    <a:pt x="319786" y="2601297"/>
                  </a:lnTo>
                  <a:lnTo>
                    <a:pt x="315252" y="2556322"/>
                  </a:lnTo>
                  <a:lnTo>
                    <a:pt x="315252" y="1663703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8357" y="3109519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90">
                  <a:moveTo>
                    <a:pt x="999406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9843" y="3590881"/>
              <a:ext cx="1047115" cy="3810"/>
            </a:xfrm>
            <a:custGeom>
              <a:avLst/>
              <a:gdLst/>
              <a:ahLst/>
              <a:cxnLst/>
              <a:rect l="l" t="t" r="r" b="b"/>
              <a:pathLst>
                <a:path w="1047115" h="3810">
                  <a:moveTo>
                    <a:pt x="1046793" y="359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70" y="31465"/>
                  </a:moveTo>
                  <a:lnTo>
                    <a:pt x="0" y="15584"/>
                  </a:lnTo>
                  <a:lnTo>
                    <a:pt x="43279" y="0"/>
                  </a:lnTo>
                  <a:lnTo>
                    <a:pt x="4317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9" y="0"/>
                  </a:moveTo>
                  <a:lnTo>
                    <a:pt x="0" y="15584"/>
                  </a:lnTo>
                  <a:lnTo>
                    <a:pt x="43170" y="31465"/>
                  </a:lnTo>
                  <a:lnTo>
                    <a:pt x="4327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25" name="object 25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87311" y="5627767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123625" y="3992571"/>
            <a:ext cx="303953" cy="307339"/>
            <a:chOff x="6842718" y="2994428"/>
            <a:chExt cx="227965" cy="230504"/>
          </a:xfrm>
        </p:grpSpPr>
        <p:sp>
          <p:nvSpPr>
            <p:cNvPr id="33" name="object 33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214961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1" y="0"/>
                  </a:lnTo>
                  <a:lnTo>
                    <a:pt x="214961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0" y="0"/>
                  </a:moveTo>
                  <a:lnTo>
                    <a:pt x="214961" y="0"/>
                  </a:lnTo>
                  <a:lnTo>
                    <a:pt x="214961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666004" y="4718360"/>
            <a:ext cx="303953" cy="307339"/>
            <a:chOff x="5749502" y="3538770"/>
            <a:chExt cx="227965" cy="230504"/>
          </a:xfrm>
        </p:grpSpPr>
        <p:sp>
          <p:nvSpPr>
            <p:cNvPr id="36" name="object 36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973629" y="3868857"/>
            <a:ext cx="1062567" cy="1084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8786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Pod</a:t>
            </a:r>
            <a:endParaRPr sz="1867">
              <a:latin typeface="Arial MT"/>
              <a:cs typeface="Arial MT"/>
            </a:endParaRPr>
          </a:p>
          <a:p>
            <a:pPr>
              <a:spcBef>
                <a:spcPts val="1607"/>
              </a:spcBef>
            </a:pPr>
            <a:endParaRPr sz="1867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1867" spc="-13" dirty="0">
                <a:latin typeface="Arial MT"/>
                <a:cs typeface="Arial MT"/>
              </a:rPr>
              <a:t>Container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64579" y="2827433"/>
            <a:ext cx="5195147" cy="789940"/>
            <a:chOff x="1098434" y="2120574"/>
            <a:chExt cx="3896360" cy="592455"/>
          </a:xfrm>
        </p:grpSpPr>
        <p:sp>
          <p:nvSpPr>
            <p:cNvPr id="40" name="object 40"/>
            <p:cNvSpPr/>
            <p:nvPr/>
          </p:nvSpPr>
          <p:spPr>
            <a:xfrm>
              <a:off x="1098434" y="2537277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128861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094954" y="2120574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19">
                  <a:moveTo>
                    <a:pt x="0" y="0"/>
                  </a:moveTo>
                  <a:lnTo>
                    <a:pt x="0" y="9648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635828" y="2692399"/>
              <a:ext cx="1310640" cy="0"/>
            </a:xfrm>
            <a:custGeom>
              <a:avLst/>
              <a:gdLst/>
              <a:ahLst/>
              <a:cxnLst/>
              <a:rect l="l" t="t" r="r" b="b"/>
              <a:pathLst>
                <a:path w="1310639">
                  <a:moveTo>
                    <a:pt x="0" y="0"/>
                  </a:moveTo>
                  <a:lnTo>
                    <a:pt x="131053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19" y="3209968"/>
            <a:ext cx="550325" cy="67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00" y="151193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Scaling</a:t>
            </a:r>
            <a:r>
              <a:rPr spc="-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the</a:t>
            </a:r>
            <a:r>
              <a:rPr spc="-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Pods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to</a:t>
            </a:r>
            <a:r>
              <a:rPr spc="-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accommodate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increasing</a:t>
            </a:r>
            <a:r>
              <a:rPr spc="-13" dirty="0">
                <a:solidFill>
                  <a:srgbClr val="0070C0"/>
                </a:solidFill>
              </a:rPr>
              <a:t> traffic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1401" y="5770055"/>
            <a:ext cx="14257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Node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8663" y="1510694"/>
            <a:ext cx="4171527" cy="4187613"/>
            <a:chOff x="5113997" y="1133020"/>
            <a:chExt cx="3128645" cy="3140710"/>
          </a:xfrm>
        </p:grpSpPr>
        <p:sp>
          <p:nvSpPr>
            <p:cNvPr id="5" name="object 5"/>
            <p:cNvSpPr/>
            <p:nvPr/>
          </p:nvSpPr>
          <p:spPr>
            <a:xfrm>
              <a:off x="5120347" y="1139370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0" y="492818"/>
                  </a:move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6" y="2255"/>
                  </a:lnTo>
                  <a:lnTo>
                    <a:pt x="492818" y="0"/>
                  </a:lnTo>
                  <a:lnTo>
                    <a:pt x="2464034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2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49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6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4" y="3127828"/>
                  </a:lnTo>
                  <a:lnTo>
                    <a:pt x="492818" y="3127828"/>
                  </a:lnTo>
                  <a:lnTo>
                    <a:pt x="445356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close/>
                </a:path>
                <a:path w="2957195" h="3128010">
                  <a:moveTo>
                    <a:pt x="315252" y="1663703"/>
                  </a:moveTo>
                  <a:lnTo>
                    <a:pt x="319786" y="1618728"/>
                  </a:lnTo>
                  <a:lnTo>
                    <a:pt x="332790" y="1576838"/>
                  </a:lnTo>
                  <a:lnTo>
                    <a:pt x="353365" y="1538931"/>
                  </a:lnTo>
                  <a:lnTo>
                    <a:pt x="380615" y="1505904"/>
                  </a:lnTo>
                  <a:lnTo>
                    <a:pt x="413642" y="1478654"/>
                  </a:lnTo>
                  <a:lnTo>
                    <a:pt x="451549" y="1458079"/>
                  </a:lnTo>
                  <a:lnTo>
                    <a:pt x="493439" y="1445075"/>
                  </a:lnTo>
                  <a:lnTo>
                    <a:pt x="538414" y="1440541"/>
                  </a:lnTo>
                  <a:lnTo>
                    <a:pt x="2523234" y="1440541"/>
                  </a:lnTo>
                  <a:lnTo>
                    <a:pt x="2566974" y="1444869"/>
                  </a:lnTo>
                  <a:lnTo>
                    <a:pt x="2608634" y="1457529"/>
                  </a:lnTo>
                  <a:lnTo>
                    <a:pt x="2647044" y="1478035"/>
                  </a:lnTo>
                  <a:lnTo>
                    <a:pt x="2681033" y="1505904"/>
                  </a:lnTo>
                  <a:lnTo>
                    <a:pt x="2708902" y="1539893"/>
                  </a:lnTo>
                  <a:lnTo>
                    <a:pt x="2729408" y="1578303"/>
                  </a:lnTo>
                  <a:lnTo>
                    <a:pt x="2742068" y="1619963"/>
                  </a:lnTo>
                  <a:lnTo>
                    <a:pt x="2746395" y="1663703"/>
                  </a:lnTo>
                  <a:lnTo>
                    <a:pt x="2746395" y="2556322"/>
                  </a:lnTo>
                  <a:lnTo>
                    <a:pt x="2741862" y="2601297"/>
                  </a:lnTo>
                  <a:lnTo>
                    <a:pt x="2728858" y="2643187"/>
                  </a:lnTo>
                  <a:lnTo>
                    <a:pt x="2708283" y="2681094"/>
                  </a:lnTo>
                  <a:lnTo>
                    <a:pt x="2681033" y="2714121"/>
                  </a:lnTo>
                  <a:lnTo>
                    <a:pt x="2648006" y="2741371"/>
                  </a:lnTo>
                  <a:lnTo>
                    <a:pt x="2610099" y="2761946"/>
                  </a:lnTo>
                  <a:lnTo>
                    <a:pt x="2568209" y="2774950"/>
                  </a:lnTo>
                  <a:lnTo>
                    <a:pt x="2523234" y="2779483"/>
                  </a:lnTo>
                  <a:lnTo>
                    <a:pt x="538414" y="2779483"/>
                  </a:lnTo>
                  <a:lnTo>
                    <a:pt x="493439" y="2774950"/>
                  </a:lnTo>
                  <a:lnTo>
                    <a:pt x="451549" y="2761946"/>
                  </a:lnTo>
                  <a:lnTo>
                    <a:pt x="413642" y="2741371"/>
                  </a:lnTo>
                  <a:lnTo>
                    <a:pt x="380615" y="2714121"/>
                  </a:lnTo>
                  <a:lnTo>
                    <a:pt x="353365" y="2681094"/>
                  </a:lnTo>
                  <a:lnTo>
                    <a:pt x="332790" y="2643187"/>
                  </a:lnTo>
                  <a:lnTo>
                    <a:pt x="319786" y="2601297"/>
                  </a:lnTo>
                  <a:lnTo>
                    <a:pt x="315252" y="2556322"/>
                  </a:lnTo>
                  <a:lnTo>
                    <a:pt x="315252" y="1663703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8357" y="3109519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90">
                  <a:moveTo>
                    <a:pt x="999406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9843" y="3590881"/>
              <a:ext cx="1047115" cy="3810"/>
            </a:xfrm>
            <a:custGeom>
              <a:avLst/>
              <a:gdLst/>
              <a:ahLst/>
              <a:cxnLst/>
              <a:rect l="l" t="t" r="r" b="b"/>
              <a:pathLst>
                <a:path w="1047115" h="3810">
                  <a:moveTo>
                    <a:pt x="1046793" y="359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70" y="31465"/>
                  </a:moveTo>
                  <a:lnTo>
                    <a:pt x="0" y="15584"/>
                  </a:lnTo>
                  <a:lnTo>
                    <a:pt x="43279" y="0"/>
                  </a:lnTo>
                  <a:lnTo>
                    <a:pt x="4317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9" y="0"/>
                  </a:moveTo>
                  <a:lnTo>
                    <a:pt x="0" y="15584"/>
                  </a:lnTo>
                  <a:lnTo>
                    <a:pt x="43170" y="31465"/>
                  </a:lnTo>
                  <a:lnTo>
                    <a:pt x="4327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25" name="object 25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87311" y="5627767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123625" y="3992571"/>
            <a:ext cx="303953" cy="307339"/>
            <a:chOff x="6842718" y="2994428"/>
            <a:chExt cx="227965" cy="230504"/>
          </a:xfrm>
        </p:grpSpPr>
        <p:sp>
          <p:nvSpPr>
            <p:cNvPr id="33" name="object 33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214961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1" y="0"/>
                  </a:lnTo>
                  <a:lnTo>
                    <a:pt x="214961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0" y="0"/>
                  </a:moveTo>
                  <a:lnTo>
                    <a:pt x="214961" y="0"/>
                  </a:lnTo>
                  <a:lnTo>
                    <a:pt x="214961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666004" y="4718360"/>
            <a:ext cx="303953" cy="307339"/>
            <a:chOff x="5749502" y="3538770"/>
            <a:chExt cx="227965" cy="230504"/>
          </a:xfrm>
        </p:grpSpPr>
        <p:sp>
          <p:nvSpPr>
            <p:cNvPr id="36" name="object 36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973629" y="3868857"/>
            <a:ext cx="1062567" cy="1084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8786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Pod</a:t>
            </a:r>
            <a:endParaRPr sz="1867">
              <a:latin typeface="Arial MT"/>
              <a:cs typeface="Arial MT"/>
            </a:endParaRPr>
          </a:p>
          <a:p>
            <a:pPr>
              <a:spcBef>
                <a:spcPts val="1607"/>
              </a:spcBef>
            </a:pPr>
            <a:endParaRPr sz="1867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1867" spc="-13" dirty="0">
                <a:latin typeface="Arial MT"/>
                <a:cs typeface="Arial MT"/>
              </a:rPr>
              <a:t>Container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64579" y="2827433"/>
            <a:ext cx="5195147" cy="789940"/>
            <a:chOff x="1098434" y="2120574"/>
            <a:chExt cx="3896360" cy="592455"/>
          </a:xfrm>
        </p:grpSpPr>
        <p:sp>
          <p:nvSpPr>
            <p:cNvPr id="40" name="object 40"/>
            <p:cNvSpPr/>
            <p:nvPr/>
          </p:nvSpPr>
          <p:spPr>
            <a:xfrm>
              <a:off x="1098434" y="2537277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128861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094954" y="2120574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19">
                  <a:moveTo>
                    <a:pt x="0" y="0"/>
                  </a:moveTo>
                  <a:lnTo>
                    <a:pt x="0" y="9648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635828" y="2692399"/>
              <a:ext cx="1310640" cy="0"/>
            </a:xfrm>
            <a:custGeom>
              <a:avLst/>
              <a:gdLst/>
              <a:ahLst/>
              <a:cxnLst/>
              <a:rect l="l" t="t" r="r" b="b"/>
              <a:pathLst>
                <a:path w="1310639">
                  <a:moveTo>
                    <a:pt x="0" y="0"/>
                  </a:moveTo>
                  <a:lnTo>
                    <a:pt x="131053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19" y="3209968"/>
            <a:ext cx="550325" cy="677323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138023" y="3537786"/>
            <a:ext cx="668867" cy="1111673"/>
            <a:chOff x="6103517" y="2653339"/>
            <a:chExt cx="501650" cy="833755"/>
          </a:xfrm>
        </p:grpSpPr>
        <p:sp>
          <p:nvSpPr>
            <p:cNvPr id="51" name="object 51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4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209685" y="272149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209685" y="272149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181087" y="312932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181087" y="312932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280905" y="319113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4"/>
                  </a:moveTo>
                  <a:lnTo>
                    <a:pt x="0" y="217484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280905" y="319113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4"/>
                  </a:lnTo>
                  <a:lnTo>
                    <a:pt x="0" y="21748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8273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" y="303014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What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if node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resources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is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getting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insufficient?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1401" y="5770055"/>
            <a:ext cx="14257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67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Node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8663" y="1510694"/>
            <a:ext cx="4171527" cy="4187613"/>
            <a:chOff x="5113997" y="1133020"/>
            <a:chExt cx="3128645" cy="3140710"/>
          </a:xfrm>
        </p:grpSpPr>
        <p:sp>
          <p:nvSpPr>
            <p:cNvPr id="5" name="object 5"/>
            <p:cNvSpPr/>
            <p:nvPr/>
          </p:nvSpPr>
          <p:spPr>
            <a:xfrm>
              <a:off x="5120347" y="1139370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0" y="492818"/>
                  </a:move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6" y="2255"/>
                  </a:lnTo>
                  <a:lnTo>
                    <a:pt x="492818" y="0"/>
                  </a:lnTo>
                  <a:lnTo>
                    <a:pt x="2464034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2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49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6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4" y="3127828"/>
                  </a:lnTo>
                  <a:lnTo>
                    <a:pt x="492818" y="3127828"/>
                  </a:lnTo>
                  <a:lnTo>
                    <a:pt x="445356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close/>
                </a:path>
                <a:path w="2957195" h="3128010">
                  <a:moveTo>
                    <a:pt x="315252" y="1663703"/>
                  </a:moveTo>
                  <a:lnTo>
                    <a:pt x="319786" y="1618728"/>
                  </a:lnTo>
                  <a:lnTo>
                    <a:pt x="332790" y="1576838"/>
                  </a:lnTo>
                  <a:lnTo>
                    <a:pt x="353365" y="1538931"/>
                  </a:lnTo>
                  <a:lnTo>
                    <a:pt x="380615" y="1505904"/>
                  </a:lnTo>
                  <a:lnTo>
                    <a:pt x="413642" y="1478654"/>
                  </a:lnTo>
                  <a:lnTo>
                    <a:pt x="451549" y="1458079"/>
                  </a:lnTo>
                  <a:lnTo>
                    <a:pt x="493439" y="1445075"/>
                  </a:lnTo>
                  <a:lnTo>
                    <a:pt x="538414" y="1440541"/>
                  </a:lnTo>
                  <a:lnTo>
                    <a:pt x="2523234" y="1440541"/>
                  </a:lnTo>
                  <a:lnTo>
                    <a:pt x="2566974" y="1444869"/>
                  </a:lnTo>
                  <a:lnTo>
                    <a:pt x="2608634" y="1457529"/>
                  </a:lnTo>
                  <a:lnTo>
                    <a:pt x="2647044" y="1478035"/>
                  </a:lnTo>
                  <a:lnTo>
                    <a:pt x="2681033" y="1505904"/>
                  </a:lnTo>
                  <a:lnTo>
                    <a:pt x="2708902" y="1539893"/>
                  </a:lnTo>
                  <a:lnTo>
                    <a:pt x="2729408" y="1578303"/>
                  </a:lnTo>
                  <a:lnTo>
                    <a:pt x="2742068" y="1619963"/>
                  </a:lnTo>
                  <a:lnTo>
                    <a:pt x="2746395" y="1663703"/>
                  </a:lnTo>
                  <a:lnTo>
                    <a:pt x="2746395" y="2556322"/>
                  </a:lnTo>
                  <a:lnTo>
                    <a:pt x="2741862" y="2601297"/>
                  </a:lnTo>
                  <a:lnTo>
                    <a:pt x="2728858" y="2643187"/>
                  </a:lnTo>
                  <a:lnTo>
                    <a:pt x="2708283" y="2681094"/>
                  </a:lnTo>
                  <a:lnTo>
                    <a:pt x="2681033" y="2714121"/>
                  </a:lnTo>
                  <a:lnTo>
                    <a:pt x="2648006" y="2741371"/>
                  </a:lnTo>
                  <a:lnTo>
                    <a:pt x="2610099" y="2761946"/>
                  </a:lnTo>
                  <a:lnTo>
                    <a:pt x="2568209" y="2774950"/>
                  </a:lnTo>
                  <a:lnTo>
                    <a:pt x="2523234" y="2779483"/>
                  </a:lnTo>
                  <a:lnTo>
                    <a:pt x="538414" y="2779483"/>
                  </a:lnTo>
                  <a:lnTo>
                    <a:pt x="493439" y="2774950"/>
                  </a:lnTo>
                  <a:lnTo>
                    <a:pt x="451549" y="2761946"/>
                  </a:lnTo>
                  <a:lnTo>
                    <a:pt x="413642" y="2741371"/>
                  </a:lnTo>
                  <a:lnTo>
                    <a:pt x="380615" y="2714121"/>
                  </a:lnTo>
                  <a:lnTo>
                    <a:pt x="353365" y="2681094"/>
                  </a:lnTo>
                  <a:lnTo>
                    <a:pt x="332790" y="2643187"/>
                  </a:lnTo>
                  <a:lnTo>
                    <a:pt x="319786" y="2601297"/>
                  </a:lnTo>
                  <a:lnTo>
                    <a:pt x="315252" y="2556322"/>
                  </a:lnTo>
                  <a:lnTo>
                    <a:pt x="315252" y="1663703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8357" y="3109519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90">
                  <a:moveTo>
                    <a:pt x="999406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9843" y="3590881"/>
              <a:ext cx="1047115" cy="3810"/>
            </a:xfrm>
            <a:custGeom>
              <a:avLst/>
              <a:gdLst/>
              <a:ahLst/>
              <a:cxnLst/>
              <a:rect l="l" t="t" r="r" b="b"/>
              <a:pathLst>
                <a:path w="1047115" h="3810">
                  <a:moveTo>
                    <a:pt x="1046793" y="359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70" y="31465"/>
                  </a:moveTo>
                  <a:lnTo>
                    <a:pt x="0" y="15584"/>
                  </a:lnTo>
                  <a:lnTo>
                    <a:pt x="43279" y="0"/>
                  </a:lnTo>
                  <a:lnTo>
                    <a:pt x="4317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9" y="0"/>
                  </a:moveTo>
                  <a:lnTo>
                    <a:pt x="0" y="15584"/>
                  </a:lnTo>
                  <a:lnTo>
                    <a:pt x="43170" y="31465"/>
                  </a:lnTo>
                  <a:lnTo>
                    <a:pt x="4327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25" name="object 25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87311" y="5627767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123625" y="3992571"/>
            <a:ext cx="303953" cy="307339"/>
            <a:chOff x="6842718" y="2994428"/>
            <a:chExt cx="227965" cy="230504"/>
          </a:xfrm>
        </p:grpSpPr>
        <p:sp>
          <p:nvSpPr>
            <p:cNvPr id="33" name="object 33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214961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1" y="0"/>
                  </a:lnTo>
                  <a:lnTo>
                    <a:pt x="214961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0" y="0"/>
                  </a:moveTo>
                  <a:lnTo>
                    <a:pt x="214961" y="0"/>
                  </a:lnTo>
                  <a:lnTo>
                    <a:pt x="214961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666004" y="4718360"/>
            <a:ext cx="303953" cy="307339"/>
            <a:chOff x="5749502" y="3538770"/>
            <a:chExt cx="227965" cy="230504"/>
          </a:xfrm>
        </p:grpSpPr>
        <p:sp>
          <p:nvSpPr>
            <p:cNvPr id="36" name="object 36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973629" y="3868857"/>
            <a:ext cx="1062567" cy="1084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8786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Pod</a:t>
            </a:r>
            <a:endParaRPr sz="1867">
              <a:latin typeface="Arial MT"/>
              <a:cs typeface="Arial MT"/>
            </a:endParaRPr>
          </a:p>
          <a:p>
            <a:pPr>
              <a:spcBef>
                <a:spcPts val="1607"/>
              </a:spcBef>
            </a:pPr>
            <a:endParaRPr sz="1867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1867" spc="-13" dirty="0">
                <a:latin typeface="Arial MT"/>
                <a:cs typeface="Arial MT"/>
              </a:rPr>
              <a:t>Container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64579" y="2827433"/>
            <a:ext cx="5195147" cy="789940"/>
            <a:chOff x="1098434" y="2120574"/>
            <a:chExt cx="3896360" cy="592455"/>
          </a:xfrm>
        </p:grpSpPr>
        <p:sp>
          <p:nvSpPr>
            <p:cNvPr id="40" name="object 40"/>
            <p:cNvSpPr/>
            <p:nvPr/>
          </p:nvSpPr>
          <p:spPr>
            <a:xfrm>
              <a:off x="1098434" y="2537277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128861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094954" y="2120574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19">
                  <a:moveTo>
                    <a:pt x="0" y="0"/>
                  </a:moveTo>
                  <a:lnTo>
                    <a:pt x="0" y="9648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635828" y="2692399"/>
              <a:ext cx="1310640" cy="0"/>
            </a:xfrm>
            <a:custGeom>
              <a:avLst/>
              <a:gdLst/>
              <a:ahLst/>
              <a:cxnLst/>
              <a:rect l="l" t="t" r="r" b="b"/>
              <a:pathLst>
                <a:path w="1310639">
                  <a:moveTo>
                    <a:pt x="0" y="0"/>
                  </a:moveTo>
                  <a:lnTo>
                    <a:pt x="131053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19" y="3209968"/>
            <a:ext cx="550325" cy="677323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138023" y="3537786"/>
            <a:ext cx="668867" cy="1111673"/>
            <a:chOff x="6103517" y="2653339"/>
            <a:chExt cx="501650" cy="833755"/>
          </a:xfrm>
        </p:grpSpPr>
        <p:sp>
          <p:nvSpPr>
            <p:cNvPr id="51" name="object 51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4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209685" y="272149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209685" y="272149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181087" y="312932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181087" y="312932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280905" y="319113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4"/>
                  </a:moveTo>
                  <a:lnTo>
                    <a:pt x="0" y="217484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280905" y="319113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4"/>
                  </a:lnTo>
                  <a:lnTo>
                    <a:pt x="0" y="21748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773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03" y="17918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What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if node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resources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is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getting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insufficient?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1402" y="5770055"/>
            <a:ext cx="784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Cluster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8663" y="1510694"/>
            <a:ext cx="4171527" cy="4187613"/>
            <a:chOff x="5113997" y="1133020"/>
            <a:chExt cx="3128645" cy="3140710"/>
          </a:xfrm>
        </p:grpSpPr>
        <p:sp>
          <p:nvSpPr>
            <p:cNvPr id="5" name="object 5"/>
            <p:cNvSpPr/>
            <p:nvPr/>
          </p:nvSpPr>
          <p:spPr>
            <a:xfrm>
              <a:off x="5120347" y="1139370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0" y="492818"/>
                  </a:move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6" y="2255"/>
                  </a:lnTo>
                  <a:lnTo>
                    <a:pt x="492818" y="0"/>
                  </a:lnTo>
                  <a:lnTo>
                    <a:pt x="2464034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2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49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6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4" y="3127828"/>
                  </a:lnTo>
                  <a:lnTo>
                    <a:pt x="492818" y="3127828"/>
                  </a:lnTo>
                  <a:lnTo>
                    <a:pt x="445356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close/>
                </a:path>
                <a:path w="2957195" h="3128010">
                  <a:moveTo>
                    <a:pt x="315252" y="1663703"/>
                  </a:moveTo>
                  <a:lnTo>
                    <a:pt x="319786" y="1618728"/>
                  </a:lnTo>
                  <a:lnTo>
                    <a:pt x="332790" y="1576838"/>
                  </a:lnTo>
                  <a:lnTo>
                    <a:pt x="353365" y="1538931"/>
                  </a:lnTo>
                  <a:lnTo>
                    <a:pt x="380615" y="1505904"/>
                  </a:lnTo>
                  <a:lnTo>
                    <a:pt x="413642" y="1478654"/>
                  </a:lnTo>
                  <a:lnTo>
                    <a:pt x="451549" y="1458079"/>
                  </a:lnTo>
                  <a:lnTo>
                    <a:pt x="493439" y="1445075"/>
                  </a:lnTo>
                  <a:lnTo>
                    <a:pt x="538414" y="1440541"/>
                  </a:lnTo>
                  <a:lnTo>
                    <a:pt x="2523234" y="1440541"/>
                  </a:lnTo>
                  <a:lnTo>
                    <a:pt x="2566974" y="1444869"/>
                  </a:lnTo>
                  <a:lnTo>
                    <a:pt x="2608634" y="1457529"/>
                  </a:lnTo>
                  <a:lnTo>
                    <a:pt x="2647044" y="1478035"/>
                  </a:lnTo>
                  <a:lnTo>
                    <a:pt x="2681033" y="1505904"/>
                  </a:lnTo>
                  <a:lnTo>
                    <a:pt x="2708902" y="1539893"/>
                  </a:lnTo>
                  <a:lnTo>
                    <a:pt x="2729408" y="1578303"/>
                  </a:lnTo>
                  <a:lnTo>
                    <a:pt x="2742068" y="1619963"/>
                  </a:lnTo>
                  <a:lnTo>
                    <a:pt x="2746395" y="1663703"/>
                  </a:lnTo>
                  <a:lnTo>
                    <a:pt x="2746395" y="2556322"/>
                  </a:lnTo>
                  <a:lnTo>
                    <a:pt x="2741862" y="2601297"/>
                  </a:lnTo>
                  <a:lnTo>
                    <a:pt x="2728858" y="2643187"/>
                  </a:lnTo>
                  <a:lnTo>
                    <a:pt x="2708283" y="2681094"/>
                  </a:lnTo>
                  <a:lnTo>
                    <a:pt x="2681033" y="2714121"/>
                  </a:lnTo>
                  <a:lnTo>
                    <a:pt x="2648006" y="2741371"/>
                  </a:lnTo>
                  <a:lnTo>
                    <a:pt x="2610099" y="2761946"/>
                  </a:lnTo>
                  <a:lnTo>
                    <a:pt x="2568209" y="2774950"/>
                  </a:lnTo>
                  <a:lnTo>
                    <a:pt x="2523234" y="2779483"/>
                  </a:lnTo>
                  <a:lnTo>
                    <a:pt x="538414" y="2779483"/>
                  </a:lnTo>
                  <a:lnTo>
                    <a:pt x="493439" y="2774950"/>
                  </a:lnTo>
                  <a:lnTo>
                    <a:pt x="451549" y="2761946"/>
                  </a:lnTo>
                  <a:lnTo>
                    <a:pt x="413642" y="2741371"/>
                  </a:lnTo>
                  <a:lnTo>
                    <a:pt x="380615" y="2714121"/>
                  </a:lnTo>
                  <a:lnTo>
                    <a:pt x="353365" y="2681094"/>
                  </a:lnTo>
                  <a:lnTo>
                    <a:pt x="332790" y="2643187"/>
                  </a:lnTo>
                  <a:lnTo>
                    <a:pt x="319786" y="2601297"/>
                  </a:lnTo>
                  <a:lnTo>
                    <a:pt x="315252" y="2556322"/>
                  </a:lnTo>
                  <a:lnTo>
                    <a:pt x="315252" y="1663703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49250" y="293897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8357" y="3109519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90">
                  <a:moveTo>
                    <a:pt x="999406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9843" y="3590881"/>
              <a:ext cx="1047115" cy="3810"/>
            </a:xfrm>
            <a:custGeom>
              <a:avLst/>
              <a:gdLst/>
              <a:ahLst/>
              <a:cxnLst/>
              <a:rect l="l" t="t" r="r" b="b"/>
              <a:pathLst>
                <a:path w="1047115" h="3810">
                  <a:moveTo>
                    <a:pt x="1046793" y="359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70" y="31465"/>
                  </a:moveTo>
                  <a:lnTo>
                    <a:pt x="0" y="15584"/>
                  </a:lnTo>
                  <a:lnTo>
                    <a:pt x="43279" y="0"/>
                  </a:lnTo>
                  <a:lnTo>
                    <a:pt x="4317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9" y="0"/>
                  </a:moveTo>
                  <a:lnTo>
                    <a:pt x="0" y="15584"/>
                  </a:lnTo>
                  <a:lnTo>
                    <a:pt x="43170" y="31465"/>
                  </a:lnTo>
                  <a:lnTo>
                    <a:pt x="4327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25" name="object 25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398267" y="1645561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48" y="521099"/>
                  </a:moveTo>
                  <a:lnTo>
                    <a:pt x="86851" y="521099"/>
                  </a:lnTo>
                  <a:lnTo>
                    <a:pt x="53045" y="514274"/>
                  </a:lnTo>
                  <a:lnTo>
                    <a:pt x="25438" y="495661"/>
                  </a:lnTo>
                  <a:lnTo>
                    <a:pt x="6825" y="468054"/>
                  </a:lnTo>
                  <a:lnTo>
                    <a:pt x="0" y="434248"/>
                  </a:lnTo>
                  <a:lnTo>
                    <a:pt x="0" y="86851"/>
                  </a:lnTo>
                  <a:lnTo>
                    <a:pt x="6825" y="53045"/>
                  </a:lnTo>
                  <a:lnTo>
                    <a:pt x="25438" y="25438"/>
                  </a:lnTo>
                  <a:lnTo>
                    <a:pt x="53045" y="6825"/>
                  </a:lnTo>
                  <a:lnTo>
                    <a:pt x="86851" y="0"/>
                  </a:lnTo>
                  <a:lnTo>
                    <a:pt x="994948" y="0"/>
                  </a:lnTo>
                  <a:lnTo>
                    <a:pt x="1043133" y="14592"/>
                  </a:lnTo>
                  <a:lnTo>
                    <a:pt x="1075188" y="53615"/>
                  </a:lnTo>
                  <a:lnTo>
                    <a:pt x="1081799" y="86851"/>
                  </a:lnTo>
                  <a:lnTo>
                    <a:pt x="1081799" y="434248"/>
                  </a:lnTo>
                  <a:lnTo>
                    <a:pt x="1074974" y="468054"/>
                  </a:lnTo>
                  <a:lnTo>
                    <a:pt x="1056361" y="495661"/>
                  </a:lnTo>
                  <a:lnTo>
                    <a:pt x="1028755" y="514274"/>
                  </a:lnTo>
                  <a:lnTo>
                    <a:pt x="994948" y="52109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398267" y="1645561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51"/>
                  </a:moveTo>
                  <a:lnTo>
                    <a:pt x="6825" y="53045"/>
                  </a:lnTo>
                  <a:lnTo>
                    <a:pt x="25438" y="25438"/>
                  </a:lnTo>
                  <a:lnTo>
                    <a:pt x="53045" y="6825"/>
                  </a:lnTo>
                  <a:lnTo>
                    <a:pt x="86851" y="0"/>
                  </a:lnTo>
                  <a:lnTo>
                    <a:pt x="994948" y="0"/>
                  </a:lnTo>
                  <a:lnTo>
                    <a:pt x="1043133" y="14592"/>
                  </a:lnTo>
                  <a:lnTo>
                    <a:pt x="1075188" y="53615"/>
                  </a:lnTo>
                  <a:lnTo>
                    <a:pt x="1081799" y="86851"/>
                  </a:lnTo>
                  <a:lnTo>
                    <a:pt x="1081799" y="434248"/>
                  </a:lnTo>
                  <a:lnTo>
                    <a:pt x="1074974" y="468054"/>
                  </a:lnTo>
                  <a:lnTo>
                    <a:pt x="1056361" y="495661"/>
                  </a:lnTo>
                  <a:lnTo>
                    <a:pt x="1028755" y="514274"/>
                  </a:lnTo>
                  <a:lnTo>
                    <a:pt x="994948" y="521099"/>
                  </a:lnTo>
                  <a:lnTo>
                    <a:pt x="86851" y="521099"/>
                  </a:lnTo>
                  <a:lnTo>
                    <a:pt x="53045" y="514274"/>
                  </a:lnTo>
                  <a:lnTo>
                    <a:pt x="25438" y="495661"/>
                  </a:lnTo>
                  <a:lnTo>
                    <a:pt x="6825" y="468054"/>
                  </a:lnTo>
                  <a:lnTo>
                    <a:pt x="0" y="434248"/>
                  </a:lnTo>
                  <a:lnTo>
                    <a:pt x="0" y="86851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87311" y="5627767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68508" y="23753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123625" y="3992571"/>
            <a:ext cx="303953" cy="307339"/>
            <a:chOff x="6842718" y="2994428"/>
            <a:chExt cx="227965" cy="230504"/>
          </a:xfrm>
        </p:grpSpPr>
        <p:sp>
          <p:nvSpPr>
            <p:cNvPr id="33" name="object 33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214961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1" y="0"/>
                  </a:lnTo>
                  <a:lnTo>
                    <a:pt x="214961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849068" y="3000778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0" y="0"/>
                  </a:moveTo>
                  <a:lnTo>
                    <a:pt x="214961" y="0"/>
                  </a:lnTo>
                  <a:lnTo>
                    <a:pt x="214961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666004" y="4718360"/>
            <a:ext cx="303953" cy="307339"/>
            <a:chOff x="5749502" y="3538770"/>
            <a:chExt cx="227965" cy="230504"/>
          </a:xfrm>
        </p:grpSpPr>
        <p:sp>
          <p:nvSpPr>
            <p:cNvPr id="36" name="object 36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973629" y="3868857"/>
            <a:ext cx="1062567" cy="1084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8786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Pod</a:t>
            </a:r>
            <a:endParaRPr sz="1867">
              <a:latin typeface="Arial MT"/>
              <a:cs typeface="Arial MT"/>
            </a:endParaRPr>
          </a:p>
          <a:p>
            <a:pPr>
              <a:spcBef>
                <a:spcPts val="1607"/>
              </a:spcBef>
            </a:pPr>
            <a:endParaRPr sz="1867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1867" spc="-13" dirty="0">
                <a:latin typeface="Arial MT"/>
                <a:cs typeface="Arial MT"/>
              </a:rPr>
              <a:t>Container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64579" y="2827433"/>
            <a:ext cx="5195147" cy="789940"/>
            <a:chOff x="1098434" y="2120574"/>
            <a:chExt cx="3896360" cy="592455"/>
          </a:xfrm>
        </p:grpSpPr>
        <p:sp>
          <p:nvSpPr>
            <p:cNvPr id="40" name="object 40"/>
            <p:cNvSpPr/>
            <p:nvPr/>
          </p:nvSpPr>
          <p:spPr>
            <a:xfrm>
              <a:off x="1098434" y="2537277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128861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094954" y="2120574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19">
                  <a:moveTo>
                    <a:pt x="0" y="0"/>
                  </a:moveTo>
                  <a:lnTo>
                    <a:pt x="0" y="9648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635828" y="2692399"/>
              <a:ext cx="1310640" cy="0"/>
            </a:xfrm>
            <a:custGeom>
              <a:avLst/>
              <a:gdLst/>
              <a:ahLst/>
              <a:cxnLst/>
              <a:rect l="l" t="t" r="r" b="b"/>
              <a:pathLst>
                <a:path w="1310639">
                  <a:moveTo>
                    <a:pt x="0" y="0"/>
                  </a:moveTo>
                  <a:lnTo>
                    <a:pt x="131053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19" y="3209968"/>
            <a:ext cx="550325" cy="677323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271113" y="3620189"/>
            <a:ext cx="303953" cy="307339"/>
            <a:chOff x="6203334" y="2715142"/>
            <a:chExt cx="227965" cy="230504"/>
          </a:xfrm>
        </p:grpSpPr>
        <p:sp>
          <p:nvSpPr>
            <p:cNvPr id="51" name="object 51"/>
            <p:cNvSpPr/>
            <p:nvPr/>
          </p:nvSpPr>
          <p:spPr>
            <a:xfrm>
              <a:off x="6209684" y="2721492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209684" y="2721492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7219936" y="1832962"/>
            <a:ext cx="3876040" cy="2816860"/>
            <a:chOff x="5414952" y="1374721"/>
            <a:chExt cx="2907030" cy="2112645"/>
          </a:xfrm>
        </p:grpSpPr>
        <p:sp>
          <p:nvSpPr>
            <p:cNvPr id="54" name="object 54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4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181086" y="312932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181086" y="312932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280904" y="319113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4"/>
                  </a:moveTo>
                  <a:lnTo>
                    <a:pt x="0" y="217484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421302" y="1381071"/>
              <a:ext cx="2390140" cy="2027555"/>
            </a:xfrm>
            <a:custGeom>
              <a:avLst/>
              <a:gdLst/>
              <a:ahLst/>
              <a:cxnLst/>
              <a:rect l="l" t="t" r="r" b="b"/>
              <a:pathLst>
                <a:path w="2390140" h="2027554">
                  <a:moveTo>
                    <a:pt x="859601" y="1810058"/>
                  </a:moveTo>
                  <a:lnTo>
                    <a:pt x="1074562" y="1810058"/>
                  </a:lnTo>
                  <a:lnTo>
                    <a:pt x="1074562" y="2027543"/>
                  </a:lnTo>
                  <a:lnTo>
                    <a:pt x="859601" y="2027543"/>
                  </a:lnTo>
                  <a:lnTo>
                    <a:pt x="859601" y="1810058"/>
                  </a:lnTo>
                  <a:close/>
                </a:path>
                <a:path w="2390140" h="2027554">
                  <a:moveTo>
                    <a:pt x="0" y="175002"/>
                  </a:moveTo>
                  <a:lnTo>
                    <a:pt x="6251" y="128480"/>
                  </a:lnTo>
                  <a:lnTo>
                    <a:pt x="23893" y="86675"/>
                  </a:lnTo>
                  <a:lnTo>
                    <a:pt x="51257" y="51257"/>
                  </a:lnTo>
                  <a:lnTo>
                    <a:pt x="86675" y="23893"/>
                  </a:lnTo>
                  <a:lnTo>
                    <a:pt x="128480" y="6251"/>
                  </a:lnTo>
                  <a:lnTo>
                    <a:pt x="175003" y="0"/>
                  </a:lnTo>
                  <a:lnTo>
                    <a:pt x="2214614" y="0"/>
                  </a:lnTo>
                  <a:lnTo>
                    <a:pt x="2281584" y="13321"/>
                  </a:lnTo>
                  <a:lnTo>
                    <a:pt x="2338360" y="51257"/>
                  </a:lnTo>
                  <a:lnTo>
                    <a:pt x="2376295" y="108032"/>
                  </a:lnTo>
                  <a:lnTo>
                    <a:pt x="2389616" y="175002"/>
                  </a:lnTo>
                  <a:lnTo>
                    <a:pt x="2389616" y="874993"/>
                  </a:lnTo>
                  <a:lnTo>
                    <a:pt x="2383365" y="921516"/>
                  </a:lnTo>
                  <a:lnTo>
                    <a:pt x="2365724" y="963321"/>
                  </a:lnTo>
                  <a:lnTo>
                    <a:pt x="2338359" y="998739"/>
                  </a:lnTo>
                  <a:lnTo>
                    <a:pt x="2302941" y="1026103"/>
                  </a:lnTo>
                  <a:lnTo>
                    <a:pt x="2261137" y="1043745"/>
                  </a:lnTo>
                  <a:lnTo>
                    <a:pt x="2214614" y="1049996"/>
                  </a:lnTo>
                  <a:lnTo>
                    <a:pt x="175003" y="1049996"/>
                  </a:lnTo>
                  <a:lnTo>
                    <a:pt x="128480" y="1043745"/>
                  </a:lnTo>
                  <a:lnTo>
                    <a:pt x="86675" y="1026103"/>
                  </a:lnTo>
                  <a:lnTo>
                    <a:pt x="51257" y="998739"/>
                  </a:lnTo>
                  <a:lnTo>
                    <a:pt x="23893" y="963321"/>
                  </a:lnTo>
                  <a:lnTo>
                    <a:pt x="6251" y="921516"/>
                  </a:lnTo>
                  <a:lnTo>
                    <a:pt x="0" y="874993"/>
                  </a:lnTo>
                  <a:lnTo>
                    <a:pt x="0" y="175002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881409" y="1439460"/>
              <a:ext cx="440690" cy="0"/>
            </a:xfrm>
            <a:custGeom>
              <a:avLst/>
              <a:gdLst/>
              <a:ahLst/>
              <a:cxnLst/>
              <a:rect l="l" t="t" r="r" b="b"/>
              <a:pathLst>
                <a:path w="440690">
                  <a:moveTo>
                    <a:pt x="44025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7838184" y="142372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838184" y="142372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1192928" y="1721505"/>
            <a:ext cx="10041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 MT"/>
                <a:cs typeface="Arial MT"/>
              </a:rPr>
              <a:t>Worker-</a:t>
            </a:r>
            <a:r>
              <a:rPr sz="1867" spc="-67" dirty="0">
                <a:latin typeface="Arial MT"/>
                <a:cs typeface="Arial MT"/>
              </a:rPr>
              <a:t>2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61320" y="3500709"/>
            <a:ext cx="10041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 MT"/>
                <a:cs typeface="Arial MT"/>
              </a:rPr>
              <a:t>Worker-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9466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03" y="115505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What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if node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resources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is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getting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insufficient?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1402" y="5770055"/>
            <a:ext cx="784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Cluster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8663" y="1510694"/>
            <a:ext cx="4171527" cy="4187613"/>
            <a:chOff x="5113997" y="1133020"/>
            <a:chExt cx="3128645" cy="3140710"/>
          </a:xfrm>
        </p:grpSpPr>
        <p:sp>
          <p:nvSpPr>
            <p:cNvPr id="5" name="object 5"/>
            <p:cNvSpPr/>
            <p:nvPr/>
          </p:nvSpPr>
          <p:spPr>
            <a:xfrm>
              <a:off x="5120347" y="1139370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0" y="492818"/>
                  </a:move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6" y="2255"/>
                  </a:lnTo>
                  <a:lnTo>
                    <a:pt x="492818" y="0"/>
                  </a:lnTo>
                  <a:lnTo>
                    <a:pt x="2464034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2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49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6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4" y="3127828"/>
                  </a:lnTo>
                  <a:lnTo>
                    <a:pt x="492818" y="3127828"/>
                  </a:lnTo>
                  <a:lnTo>
                    <a:pt x="445356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close/>
                </a:path>
                <a:path w="2957195" h="3128010">
                  <a:moveTo>
                    <a:pt x="315252" y="1663703"/>
                  </a:moveTo>
                  <a:lnTo>
                    <a:pt x="319786" y="1618728"/>
                  </a:lnTo>
                  <a:lnTo>
                    <a:pt x="332790" y="1576838"/>
                  </a:lnTo>
                  <a:lnTo>
                    <a:pt x="353365" y="1538931"/>
                  </a:lnTo>
                  <a:lnTo>
                    <a:pt x="380615" y="1505904"/>
                  </a:lnTo>
                  <a:lnTo>
                    <a:pt x="413642" y="1478654"/>
                  </a:lnTo>
                  <a:lnTo>
                    <a:pt x="451549" y="1458079"/>
                  </a:lnTo>
                  <a:lnTo>
                    <a:pt x="493439" y="1445075"/>
                  </a:lnTo>
                  <a:lnTo>
                    <a:pt x="538414" y="1440541"/>
                  </a:lnTo>
                  <a:lnTo>
                    <a:pt x="2523234" y="1440541"/>
                  </a:lnTo>
                  <a:lnTo>
                    <a:pt x="2566974" y="1444869"/>
                  </a:lnTo>
                  <a:lnTo>
                    <a:pt x="2608634" y="1457529"/>
                  </a:lnTo>
                  <a:lnTo>
                    <a:pt x="2647044" y="1478035"/>
                  </a:lnTo>
                  <a:lnTo>
                    <a:pt x="2681033" y="1505904"/>
                  </a:lnTo>
                  <a:lnTo>
                    <a:pt x="2708902" y="1539893"/>
                  </a:lnTo>
                  <a:lnTo>
                    <a:pt x="2729408" y="1578303"/>
                  </a:lnTo>
                  <a:lnTo>
                    <a:pt x="2742068" y="1619963"/>
                  </a:lnTo>
                  <a:lnTo>
                    <a:pt x="2746395" y="1663703"/>
                  </a:lnTo>
                  <a:lnTo>
                    <a:pt x="2746395" y="2556322"/>
                  </a:lnTo>
                  <a:lnTo>
                    <a:pt x="2741862" y="2601297"/>
                  </a:lnTo>
                  <a:lnTo>
                    <a:pt x="2728858" y="2643187"/>
                  </a:lnTo>
                  <a:lnTo>
                    <a:pt x="2708283" y="2681094"/>
                  </a:lnTo>
                  <a:lnTo>
                    <a:pt x="2681033" y="2714121"/>
                  </a:lnTo>
                  <a:lnTo>
                    <a:pt x="2648006" y="2741371"/>
                  </a:lnTo>
                  <a:lnTo>
                    <a:pt x="2610099" y="2761946"/>
                  </a:lnTo>
                  <a:lnTo>
                    <a:pt x="2568209" y="2774950"/>
                  </a:lnTo>
                  <a:lnTo>
                    <a:pt x="2523234" y="2779483"/>
                  </a:lnTo>
                  <a:lnTo>
                    <a:pt x="538414" y="2779483"/>
                  </a:lnTo>
                  <a:lnTo>
                    <a:pt x="493439" y="2774950"/>
                  </a:lnTo>
                  <a:lnTo>
                    <a:pt x="451549" y="2761946"/>
                  </a:lnTo>
                  <a:lnTo>
                    <a:pt x="413642" y="2741371"/>
                  </a:lnTo>
                  <a:lnTo>
                    <a:pt x="380615" y="2714121"/>
                  </a:lnTo>
                  <a:lnTo>
                    <a:pt x="353365" y="2681094"/>
                  </a:lnTo>
                  <a:lnTo>
                    <a:pt x="332790" y="2643187"/>
                  </a:lnTo>
                  <a:lnTo>
                    <a:pt x="319786" y="2601297"/>
                  </a:lnTo>
                  <a:lnTo>
                    <a:pt x="315252" y="2556322"/>
                  </a:lnTo>
                  <a:lnTo>
                    <a:pt x="315252" y="1663703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03092" y="286449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03092" y="286449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8357" y="3109519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90">
                  <a:moveTo>
                    <a:pt x="999406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9843" y="3590881"/>
              <a:ext cx="1047115" cy="3810"/>
            </a:xfrm>
            <a:custGeom>
              <a:avLst/>
              <a:gdLst/>
              <a:ahLst/>
              <a:cxnLst/>
              <a:rect l="l" t="t" r="r" b="b"/>
              <a:pathLst>
                <a:path w="1047115" h="3810">
                  <a:moveTo>
                    <a:pt x="1046793" y="359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70" y="31465"/>
                  </a:moveTo>
                  <a:lnTo>
                    <a:pt x="0" y="15584"/>
                  </a:lnTo>
                  <a:lnTo>
                    <a:pt x="43279" y="0"/>
                  </a:lnTo>
                  <a:lnTo>
                    <a:pt x="4317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9" y="0"/>
                  </a:moveTo>
                  <a:lnTo>
                    <a:pt x="0" y="15584"/>
                  </a:lnTo>
                  <a:lnTo>
                    <a:pt x="43170" y="31465"/>
                  </a:lnTo>
                  <a:lnTo>
                    <a:pt x="4327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25" name="object 25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87311" y="5627767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062081" y="3893268"/>
            <a:ext cx="303953" cy="307339"/>
            <a:chOff x="6796560" y="2919951"/>
            <a:chExt cx="227965" cy="230504"/>
          </a:xfrm>
        </p:grpSpPr>
        <p:sp>
          <p:nvSpPr>
            <p:cNvPr id="33" name="object 33"/>
            <p:cNvSpPr/>
            <p:nvPr/>
          </p:nvSpPr>
          <p:spPr>
            <a:xfrm>
              <a:off x="6802910" y="29263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802910" y="29263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666004" y="4718360"/>
            <a:ext cx="303953" cy="307339"/>
            <a:chOff x="5749502" y="3538770"/>
            <a:chExt cx="227965" cy="230504"/>
          </a:xfrm>
        </p:grpSpPr>
        <p:sp>
          <p:nvSpPr>
            <p:cNvPr id="36" name="object 36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973629" y="3868857"/>
            <a:ext cx="1062567" cy="1084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8786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Pod</a:t>
            </a:r>
            <a:endParaRPr sz="1867">
              <a:latin typeface="Arial MT"/>
              <a:cs typeface="Arial MT"/>
            </a:endParaRPr>
          </a:p>
          <a:p>
            <a:pPr>
              <a:spcBef>
                <a:spcPts val="1607"/>
              </a:spcBef>
            </a:pPr>
            <a:endParaRPr sz="1867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1867" spc="-13" dirty="0">
                <a:latin typeface="Arial MT"/>
                <a:cs typeface="Arial MT"/>
              </a:rPr>
              <a:t>Container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64579" y="2827433"/>
            <a:ext cx="5195147" cy="789940"/>
            <a:chOff x="1098434" y="2120574"/>
            <a:chExt cx="3896360" cy="592455"/>
          </a:xfrm>
        </p:grpSpPr>
        <p:sp>
          <p:nvSpPr>
            <p:cNvPr id="40" name="object 40"/>
            <p:cNvSpPr/>
            <p:nvPr/>
          </p:nvSpPr>
          <p:spPr>
            <a:xfrm>
              <a:off x="1098434" y="2537277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128861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094954" y="2120574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19">
                  <a:moveTo>
                    <a:pt x="0" y="0"/>
                  </a:moveTo>
                  <a:lnTo>
                    <a:pt x="0" y="9648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635828" y="2692399"/>
              <a:ext cx="1310640" cy="0"/>
            </a:xfrm>
            <a:custGeom>
              <a:avLst/>
              <a:gdLst/>
              <a:ahLst/>
              <a:cxnLst/>
              <a:rect l="l" t="t" r="r" b="b"/>
              <a:pathLst>
                <a:path w="1310639">
                  <a:moveTo>
                    <a:pt x="0" y="0"/>
                  </a:moveTo>
                  <a:lnTo>
                    <a:pt x="131053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19" y="3209968"/>
            <a:ext cx="550325" cy="677323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271113" y="3620189"/>
            <a:ext cx="303953" cy="307339"/>
            <a:chOff x="6203334" y="2715142"/>
            <a:chExt cx="227965" cy="230504"/>
          </a:xfrm>
        </p:grpSpPr>
        <p:sp>
          <p:nvSpPr>
            <p:cNvPr id="51" name="object 51"/>
            <p:cNvSpPr/>
            <p:nvPr/>
          </p:nvSpPr>
          <p:spPr>
            <a:xfrm>
              <a:off x="6209684" y="2721492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209684" y="2721492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7219936" y="1832962"/>
            <a:ext cx="3876040" cy="2816860"/>
            <a:chOff x="5414952" y="1374721"/>
            <a:chExt cx="2907030" cy="2112645"/>
          </a:xfrm>
        </p:grpSpPr>
        <p:sp>
          <p:nvSpPr>
            <p:cNvPr id="54" name="object 54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4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181086" y="312932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181086" y="312932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280904" y="319113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4"/>
                  </a:moveTo>
                  <a:lnTo>
                    <a:pt x="0" y="217484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421302" y="1381071"/>
              <a:ext cx="2390140" cy="2027555"/>
            </a:xfrm>
            <a:custGeom>
              <a:avLst/>
              <a:gdLst/>
              <a:ahLst/>
              <a:cxnLst/>
              <a:rect l="l" t="t" r="r" b="b"/>
              <a:pathLst>
                <a:path w="2390140" h="2027554">
                  <a:moveTo>
                    <a:pt x="859601" y="1810058"/>
                  </a:moveTo>
                  <a:lnTo>
                    <a:pt x="1074562" y="1810058"/>
                  </a:lnTo>
                  <a:lnTo>
                    <a:pt x="1074562" y="2027543"/>
                  </a:lnTo>
                  <a:lnTo>
                    <a:pt x="859601" y="2027543"/>
                  </a:lnTo>
                  <a:lnTo>
                    <a:pt x="859601" y="1810058"/>
                  </a:lnTo>
                  <a:close/>
                </a:path>
                <a:path w="2390140" h="2027554">
                  <a:moveTo>
                    <a:pt x="0" y="175002"/>
                  </a:moveTo>
                  <a:lnTo>
                    <a:pt x="6251" y="128480"/>
                  </a:lnTo>
                  <a:lnTo>
                    <a:pt x="23893" y="86675"/>
                  </a:lnTo>
                  <a:lnTo>
                    <a:pt x="51257" y="51257"/>
                  </a:lnTo>
                  <a:lnTo>
                    <a:pt x="86675" y="23893"/>
                  </a:lnTo>
                  <a:lnTo>
                    <a:pt x="128480" y="6251"/>
                  </a:lnTo>
                  <a:lnTo>
                    <a:pt x="175003" y="0"/>
                  </a:lnTo>
                  <a:lnTo>
                    <a:pt x="2214614" y="0"/>
                  </a:lnTo>
                  <a:lnTo>
                    <a:pt x="2281584" y="13321"/>
                  </a:lnTo>
                  <a:lnTo>
                    <a:pt x="2338360" y="51257"/>
                  </a:lnTo>
                  <a:lnTo>
                    <a:pt x="2376295" y="108032"/>
                  </a:lnTo>
                  <a:lnTo>
                    <a:pt x="2389616" y="175002"/>
                  </a:lnTo>
                  <a:lnTo>
                    <a:pt x="2389616" y="874993"/>
                  </a:lnTo>
                  <a:lnTo>
                    <a:pt x="2383365" y="921516"/>
                  </a:lnTo>
                  <a:lnTo>
                    <a:pt x="2365724" y="963321"/>
                  </a:lnTo>
                  <a:lnTo>
                    <a:pt x="2338359" y="998739"/>
                  </a:lnTo>
                  <a:lnTo>
                    <a:pt x="2302941" y="1026103"/>
                  </a:lnTo>
                  <a:lnTo>
                    <a:pt x="2261137" y="1043745"/>
                  </a:lnTo>
                  <a:lnTo>
                    <a:pt x="2214614" y="1049996"/>
                  </a:lnTo>
                  <a:lnTo>
                    <a:pt x="175003" y="1049996"/>
                  </a:lnTo>
                  <a:lnTo>
                    <a:pt x="128480" y="1043745"/>
                  </a:lnTo>
                  <a:lnTo>
                    <a:pt x="86675" y="1026103"/>
                  </a:lnTo>
                  <a:lnTo>
                    <a:pt x="51257" y="998739"/>
                  </a:lnTo>
                  <a:lnTo>
                    <a:pt x="23893" y="963321"/>
                  </a:lnTo>
                  <a:lnTo>
                    <a:pt x="6251" y="921516"/>
                  </a:lnTo>
                  <a:lnTo>
                    <a:pt x="0" y="874993"/>
                  </a:lnTo>
                  <a:lnTo>
                    <a:pt x="0" y="175002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881409" y="1439460"/>
              <a:ext cx="440690" cy="0"/>
            </a:xfrm>
            <a:custGeom>
              <a:avLst/>
              <a:gdLst/>
              <a:ahLst/>
              <a:cxnLst/>
              <a:rect l="l" t="t" r="r" b="b"/>
              <a:pathLst>
                <a:path w="440690">
                  <a:moveTo>
                    <a:pt x="44025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7838184" y="142372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838184" y="142372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39478" y="1595985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639478" y="1595985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318688" y="1898913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4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318688" y="1898913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418506" y="196071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418506" y="196071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1192928" y="1721505"/>
            <a:ext cx="10041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 MT"/>
                <a:cs typeface="Arial MT"/>
              </a:rPr>
              <a:t>Worker-</a:t>
            </a:r>
            <a:r>
              <a:rPr sz="1867" spc="-67" dirty="0">
                <a:latin typeface="Arial MT"/>
                <a:cs typeface="Arial MT"/>
              </a:rPr>
              <a:t>2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861320" y="3500709"/>
            <a:ext cx="10041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 MT"/>
                <a:cs typeface="Arial MT"/>
              </a:rPr>
              <a:t>Worker-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643929" y="2201916"/>
            <a:ext cx="303953" cy="307339"/>
            <a:chOff x="5732946" y="1651437"/>
            <a:chExt cx="227965" cy="230504"/>
          </a:xfrm>
        </p:grpSpPr>
        <p:sp>
          <p:nvSpPr>
            <p:cNvPr id="72" name="object 72"/>
            <p:cNvSpPr/>
            <p:nvPr/>
          </p:nvSpPr>
          <p:spPr>
            <a:xfrm>
              <a:off x="5739296" y="1657787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739296" y="1657787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8289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03" y="77038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2 Containers in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a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same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33" dirty="0">
                <a:solidFill>
                  <a:srgbClr val="0070C0"/>
                </a:solidFill>
              </a:rPr>
              <a:t>Pod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1402" y="5770055"/>
            <a:ext cx="7848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Cluster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18663" y="1510694"/>
            <a:ext cx="4171527" cy="4187613"/>
            <a:chOff x="5113997" y="1133020"/>
            <a:chExt cx="3128645" cy="3140710"/>
          </a:xfrm>
        </p:grpSpPr>
        <p:sp>
          <p:nvSpPr>
            <p:cNvPr id="5" name="object 5"/>
            <p:cNvSpPr/>
            <p:nvPr/>
          </p:nvSpPr>
          <p:spPr>
            <a:xfrm>
              <a:off x="5120347" y="1139370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0" y="492818"/>
                  </a:move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6" y="2255"/>
                  </a:lnTo>
                  <a:lnTo>
                    <a:pt x="492818" y="0"/>
                  </a:lnTo>
                  <a:lnTo>
                    <a:pt x="2464034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2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49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6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4" y="3127828"/>
                  </a:lnTo>
                  <a:lnTo>
                    <a:pt x="492818" y="3127828"/>
                  </a:lnTo>
                  <a:lnTo>
                    <a:pt x="445356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close/>
                </a:path>
                <a:path w="2957195" h="3128010">
                  <a:moveTo>
                    <a:pt x="315252" y="1663703"/>
                  </a:moveTo>
                  <a:lnTo>
                    <a:pt x="319786" y="1618728"/>
                  </a:lnTo>
                  <a:lnTo>
                    <a:pt x="332790" y="1576838"/>
                  </a:lnTo>
                  <a:lnTo>
                    <a:pt x="353365" y="1538931"/>
                  </a:lnTo>
                  <a:lnTo>
                    <a:pt x="380615" y="1505904"/>
                  </a:lnTo>
                  <a:lnTo>
                    <a:pt x="413642" y="1478654"/>
                  </a:lnTo>
                  <a:lnTo>
                    <a:pt x="451549" y="1458079"/>
                  </a:lnTo>
                  <a:lnTo>
                    <a:pt x="493439" y="1445075"/>
                  </a:lnTo>
                  <a:lnTo>
                    <a:pt x="538414" y="1440541"/>
                  </a:lnTo>
                  <a:lnTo>
                    <a:pt x="2523234" y="1440541"/>
                  </a:lnTo>
                  <a:lnTo>
                    <a:pt x="2566974" y="1444869"/>
                  </a:lnTo>
                  <a:lnTo>
                    <a:pt x="2608634" y="1457529"/>
                  </a:lnTo>
                  <a:lnTo>
                    <a:pt x="2647044" y="1478035"/>
                  </a:lnTo>
                  <a:lnTo>
                    <a:pt x="2681033" y="1505904"/>
                  </a:lnTo>
                  <a:lnTo>
                    <a:pt x="2708902" y="1539893"/>
                  </a:lnTo>
                  <a:lnTo>
                    <a:pt x="2729408" y="1578303"/>
                  </a:lnTo>
                  <a:lnTo>
                    <a:pt x="2742068" y="1619963"/>
                  </a:lnTo>
                  <a:lnTo>
                    <a:pt x="2746395" y="1663703"/>
                  </a:lnTo>
                  <a:lnTo>
                    <a:pt x="2746395" y="2556322"/>
                  </a:lnTo>
                  <a:lnTo>
                    <a:pt x="2741862" y="2601297"/>
                  </a:lnTo>
                  <a:lnTo>
                    <a:pt x="2728858" y="2643187"/>
                  </a:lnTo>
                  <a:lnTo>
                    <a:pt x="2708283" y="2681094"/>
                  </a:lnTo>
                  <a:lnTo>
                    <a:pt x="2681033" y="2714121"/>
                  </a:lnTo>
                  <a:lnTo>
                    <a:pt x="2648006" y="2741371"/>
                  </a:lnTo>
                  <a:lnTo>
                    <a:pt x="2610099" y="2761946"/>
                  </a:lnTo>
                  <a:lnTo>
                    <a:pt x="2568209" y="2774950"/>
                  </a:lnTo>
                  <a:lnTo>
                    <a:pt x="2523234" y="2779483"/>
                  </a:lnTo>
                  <a:lnTo>
                    <a:pt x="538414" y="2779483"/>
                  </a:lnTo>
                  <a:lnTo>
                    <a:pt x="493439" y="2774950"/>
                  </a:lnTo>
                  <a:lnTo>
                    <a:pt x="451549" y="2761946"/>
                  </a:lnTo>
                  <a:lnTo>
                    <a:pt x="413642" y="2741371"/>
                  </a:lnTo>
                  <a:lnTo>
                    <a:pt x="380615" y="2714121"/>
                  </a:lnTo>
                  <a:lnTo>
                    <a:pt x="353365" y="2681094"/>
                  </a:lnTo>
                  <a:lnTo>
                    <a:pt x="332790" y="2643187"/>
                  </a:lnTo>
                  <a:lnTo>
                    <a:pt x="319786" y="2601297"/>
                  </a:lnTo>
                  <a:lnTo>
                    <a:pt x="315252" y="2556322"/>
                  </a:lnTo>
                  <a:lnTo>
                    <a:pt x="315252" y="1663703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5641521" y="2971800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741655" y="304414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63561" y="3418946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5" y="98337"/>
                  </a:lnTo>
                  <a:lnTo>
                    <a:pt x="45876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6" y="285318"/>
                  </a:lnTo>
                  <a:lnTo>
                    <a:pt x="21225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03092" y="286449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03092" y="286449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0380" y="3463138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9467" y="349240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8357" y="3109519"/>
              <a:ext cx="999490" cy="0"/>
            </a:xfrm>
            <a:custGeom>
              <a:avLst/>
              <a:gdLst/>
              <a:ahLst/>
              <a:cxnLst/>
              <a:rect l="l" t="t" r="r" b="b"/>
              <a:pathLst>
                <a:path w="999490">
                  <a:moveTo>
                    <a:pt x="999406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195132" y="30937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9843" y="3590881"/>
              <a:ext cx="1047115" cy="3810"/>
            </a:xfrm>
            <a:custGeom>
              <a:avLst/>
              <a:gdLst/>
              <a:ahLst/>
              <a:cxnLst/>
              <a:rect l="l" t="t" r="r" b="b"/>
              <a:pathLst>
                <a:path w="1047115" h="3810">
                  <a:moveTo>
                    <a:pt x="1046793" y="359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70" y="31465"/>
                  </a:moveTo>
                  <a:lnTo>
                    <a:pt x="0" y="15584"/>
                  </a:lnTo>
                  <a:lnTo>
                    <a:pt x="43279" y="0"/>
                  </a:lnTo>
                  <a:lnTo>
                    <a:pt x="4317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076617" y="357514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9" y="0"/>
                  </a:moveTo>
                  <a:lnTo>
                    <a:pt x="0" y="15584"/>
                  </a:lnTo>
                  <a:lnTo>
                    <a:pt x="43170" y="31465"/>
                  </a:lnTo>
                  <a:lnTo>
                    <a:pt x="4327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25" name="object 25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994909" y="521024"/>
                  </a:move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2554079" y="1599548"/>
              <a:ext cx="1082040" cy="521334"/>
            </a:xfrm>
            <a:custGeom>
              <a:avLst/>
              <a:gdLst/>
              <a:ahLst/>
              <a:cxnLst/>
              <a:rect l="l" t="t" r="r" b="b"/>
              <a:pathLst>
                <a:path w="1082039" h="521335">
                  <a:moveTo>
                    <a:pt x="0" y="86839"/>
                  </a:moveTo>
                  <a:lnTo>
                    <a:pt x="6824" y="53037"/>
                  </a:lnTo>
                  <a:lnTo>
                    <a:pt x="25434" y="25434"/>
                  </a:lnTo>
                  <a:lnTo>
                    <a:pt x="53037" y="6824"/>
                  </a:lnTo>
                  <a:lnTo>
                    <a:pt x="86839" y="0"/>
                  </a:lnTo>
                  <a:lnTo>
                    <a:pt x="994909" y="0"/>
                  </a:lnTo>
                  <a:lnTo>
                    <a:pt x="1043088" y="14590"/>
                  </a:lnTo>
                  <a:lnTo>
                    <a:pt x="1075138" y="53607"/>
                  </a:lnTo>
                  <a:lnTo>
                    <a:pt x="1081748" y="86839"/>
                  </a:lnTo>
                  <a:lnTo>
                    <a:pt x="1081748" y="434185"/>
                  </a:lnTo>
                  <a:lnTo>
                    <a:pt x="1074924" y="467987"/>
                  </a:lnTo>
                  <a:lnTo>
                    <a:pt x="1056314" y="495590"/>
                  </a:lnTo>
                  <a:lnTo>
                    <a:pt x="1028711" y="514200"/>
                  </a:lnTo>
                  <a:lnTo>
                    <a:pt x="994909" y="521024"/>
                  </a:lnTo>
                  <a:lnTo>
                    <a:pt x="86839" y="521024"/>
                  </a:lnTo>
                  <a:lnTo>
                    <a:pt x="53037" y="514200"/>
                  </a:lnTo>
                  <a:lnTo>
                    <a:pt x="25434" y="495590"/>
                  </a:lnTo>
                  <a:lnTo>
                    <a:pt x="6824" y="467987"/>
                  </a:lnTo>
                  <a:lnTo>
                    <a:pt x="0" y="434185"/>
                  </a:lnTo>
                  <a:lnTo>
                    <a:pt x="0" y="8683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087311" y="5627767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76224" y="2313966"/>
            <a:ext cx="11015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Scheduler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05439" y="3086705"/>
            <a:ext cx="1442720" cy="473698"/>
          </a:xfrm>
          <a:prstGeom prst="rect">
            <a:avLst/>
          </a:prstGeom>
          <a:solidFill>
            <a:srgbClr val="92D050"/>
          </a:solidFill>
          <a:ln w="12699">
            <a:solidFill>
              <a:srgbClr val="127BB4"/>
            </a:solidFill>
          </a:ln>
        </p:spPr>
        <p:txBody>
          <a:bodyPr vert="horz" wrap="square" lIns="0" tIns="184573" rIns="0" bIns="0" rtlCol="0">
            <a:spAutoFit/>
          </a:bodyPr>
          <a:lstStyle/>
          <a:p>
            <a:pPr marL="148163">
              <a:spcBef>
                <a:spcPts val="1453"/>
              </a:spcBef>
            </a:pP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r>
              <a:rPr sz="1867" spc="-5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045962" y="4005872"/>
            <a:ext cx="155785" cy="194733"/>
            <a:chOff x="6784471" y="3004404"/>
            <a:chExt cx="116839" cy="146050"/>
          </a:xfrm>
        </p:grpSpPr>
        <p:sp>
          <p:nvSpPr>
            <p:cNvPr id="33" name="object 33"/>
            <p:cNvSpPr/>
            <p:nvPr/>
          </p:nvSpPr>
          <p:spPr>
            <a:xfrm>
              <a:off x="6790821" y="3010754"/>
              <a:ext cx="104139" cy="133350"/>
            </a:xfrm>
            <a:custGeom>
              <a:avLst/>
              <a:gdLst/>
              <a:ahLst/>
              <a:cxnLst/>
              <a:rect l="l" t="t" r="r" b="b"/>
              <a:pathLst>
                <a:path w="104140" h="133350">
                  <a:moveTo>
                    <a:pt x="103885" y="133030"/>
                  </a:moveTo>
                  <a:lnTo>
                    <a:pt x="0" y="133030"/>
                  </a:lnTo>
                  <a:lnTo>
                    <a:pt x="0" y="0"/>
                  </a:lnTo>
                  <a:lnTo>
                    <a:pt x="103885" y="0"/>
                  </a:lnTo>
                  <a:lnTo>
                    <a:pt x="103885" y="13303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790821" y="3010754"/>
              <a:ext cx="104139" cy="133350"/>
            </a:xfrm>
            <a:custGeom>
              <a:avLst/>
              <a:gdLst/>
              <a:ahLst/>
              <a:cxnLst/>
              <a:rect l="l" t="t" r="r" b="b"/>
              <a:pathLst>
                <a:path w="104140" h="133350">
                  <a:moveTo>
                    <a:pt x="0" y="0"/>
                  </a:moveTo>
                  <a:lnTo>
                    <a:pt x="103885" y="0"/>
                  </a:lnTo>
                  <a:lnTo>
                    <a:pt x="103885" y="133030"/>
                  </a:lnTo>
                  <a:lnTo>
                    <a:pt x="0" y="13303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7666004" y="4718360"/>
            <a:ext cx="303953" cy="307339"/>
            <a:chOff x="5749502" y="3538770"/>
            <a:chExt cx="227965" cy="230504"/>
          </a:xfrm>
        </p:grpSpPr>
        <p:sp>
          <p:nvSpPr>
            <p:cNvPr id="36" name="object 36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755852" y="3545120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973629" y="3868857"/>
            <a:ext cx="1062567" cy="10842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8786">
              <a:spcBef>
                <a:spcPts val="133"/>
              </a:spcBef>
            </a:pPr>
            <a:r>
              <a:rPr sz="1867" spc="-33" dirty="0">
                <a:latin typeface="Arial MT"/>
                <a:cs typeface="Arial MT"/>
              </a:rPr>
              <a:t>Pod</a:t>
            </a:r>
            <a:endParaRPr sz="1867">
              <a:latin typeface="Arial MT"/>
              <a:cs typeface="Arial MT"/>
            </a:endParaRPr>
          </a:p>
          <a:p>
            <a:pPr>
              <a:spcBef>
                <a:spcPts val="1607"/>
              </a:spcBef>
            </a:pPr>
            <a:endParaRPr sz="1867">
              <a:latin typeface="Arial MT"/>
              <a:cs typeface="Arial MT"/>
            </a:endParaRPr>
          </a:p>
          <a:p>
            <a:pPr marL="16933">
              <a:spcBef>
                <a:spcPts val="7"/>
              </a:spcBef>
            </a:pPr>
            <a:r>
              <a:rPr sz="1867" spc="-13" dirty="0">
                <a:latin typeface="Arial MT"/>
                <a:cs typeface="Arial MT"/>
              </a:rPr>
              <a:t>Container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464579" y="2827433"/>
            <a:ext cx="5195147" cy="789940"/>
            <a:chOff x="1098434" y="2120574"/>
            <a:chExt cx="3896360" cy="592455"/>
          </a:xfrm>
        </p:grpSpPr>
        <p:sp>
          <p:nvSpPr>
            <p:cNvPr id="40" name="object 40"/>
            <p:cNvSpPr/>
            <p:nvPr/>
          </p:nvSpPr>
          <p:spPr>
            <a:xfrm>
              <a:off x="1098434" y="2537277"/>
              <a:ext cx="1289050" cy="0"/>
            </a:xfrm>
            <a:custGeom>
              <a:avLst/>
              <a:gdLst/>
              <a:ahLst/>
              <a:cxnLst/>
              <a:rect l="l" t="t" r="r" b="b"/>
              <a:pathLst>
                <a:path w="1289050">
                  <a:moveTo>
                    <a:pt x="0" y="0"/>
                  </a:moveTo>
                  <a:lnTo>
                    <a:pt x="128861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387050" y="25215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094954" y="2120574"/>
              <a:ext cx="0" cy="96520"/>
            </a:xfrm>
            <a:custGeom>
              <a:avLst/>
              <a:gdLst/>
              <a:ahLst/>
              <a:cxnLst/>
              <a:rect l="l" t="t" r="r" b="b"/>
              <a:pathLst>
                <a:path h="96519">
                  <a:moveTo>
                    <a:pt x="0" y="0"/>
                  </a:moveTo>
                  <a:lnTo>
                    <a:pt x="0" y="9648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079221" y="221705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635828" y="2692399"/>
              <a:ext cx="1310640" cy="0"/>
            </a:xfrm>
            <a:custGeom>
              <a:avLst/>
              <a:gdLst/>
              <a:ahLst/>
              <a:cxnLst/>
              <a:rect l="l" t="t" r="r" b="b"/>
              <a:pathLst>
                <a:path w="1310639">
                  <a:moveTo>
                    <a:pt x="0" y="0"/>
                  </a:moveTo>
                  <a:lnTo>
                    <a:pt x="1310535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946365" y="2676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49" name="object 4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619" y="3209968"/>
            <a:ext cx="550325" cy="677323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8271113" y="3620189"/>
            <a:ext cx="303953" cy="307339"/>
            <a:chOff x="6203334" y="2715142"/>
            <a:chExt cx="227965" cy="230504"/>
          </a:xfrm>
        </p:grpSpPr>
        <p:sp>
          <p:nvSpPr>
            <p:cNvPr id="51" name="object 51"/>
            <p:cNvSpPr/>
            <p:nvPr/>
          </p:nvSpPr>
          <p:spPr>
            <a:xfrm>
              <a:off x="6209684" y="2721492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209684" y="2721492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7219936" y="1832962"/>
            <a:ext cx="3876040" cy="2816860"/>
            <a:chOff x="5414952" y="1374721"/>
            <a:chExt cx="2907030" cy="2112645"/>
          </a:xfrm>
        </p:grpSpPr>
        <p:sp>
          <p:nvSpPr>
            <p:cNvPr id="54" name="object 54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4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9867" y="265968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181086" y="312932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181086" y="3129329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4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280904" y="3191131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4">
                  <a:moveTo>
                    <a:pt x="214960" y="217484"/>
                  </a:moveTo>
                  <a:lnTo>
                    <a:pt x="0" y="217484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421302" y="1381071"/>
              <a:ext cx="2390140" cy="2027555"/>
            </a:xfrm>
            <a:custGeom>
              <a:avLst/>
              <a:gdLst/>
              <a:ahLst/>
              <a:cxnLst/>
              <a:rect l="l" t="t" r="r" b="b"/>
              <a:pathLst>
                <a:path w="2390140" h="2027554">
                  <a:moveTo>
                    <a:pt x="859601" y="1810058"/>
                  </a:moveTo>
                  <a:lnTo>
                    <a:pt x="1074562" y="1810058"/>
                  </a:lnTo>
                  <a:lnTo>
                    <a:pt x="1074562" y="2027543"/>
                  </a:lnTo>
                  <a:lnTo>
                    <a:pt x="859601" y="2027543"/>
                  </a:lnTo>
                  <a:lnTo>
                    <a:pt x="859601" y="1810058"/>
                  </a:lnTo>
                  <a:close/>
                </a:path>
                <a:path w="2390140" h="2027554">
                  <a:moveTo>
                    <a:pt x="0" y="175002"/>
                  </a:moveTo>
                  <a:lnTo>
                    <a:pt x="6251" y="128480"/>
                  </a:lnTo>
                  <a:lnTo>
                    <a:pt x="23893" y="86675"/>
                  </a:lnTo>
                  <a:lnTo>
                    <a:pt x="51257" y="51257"/>
                  </a:lnTo>
                  <a:lnTo>
                    <a:pt x="86675" y="23893"/>
                  </a:lnTo>
                  <a:lnTo>
                    <a:pt x="128480" y="6251"/>
                  </a:lnTo>
                  <a:lnTo>
                    <a:pt x="175003" y="0"/>
                  </a:lnTo>
                  <a:lnTo>
                    <a:pt x="2214614" y="0"/>
                  </a:lnTo>
                  <a:lnTo>
                    <a:pt x="2281584" y="13321"/>
                  </a:lnTo>
                  <a:lnTo>
                    <a:pt x="2338360" y="51257"/>
                  </a:lnTo>
                  <a:lnTo>
                    <a:pt x="2376295" y="108032"/>
                  </a:lnTo>
                  <a:lnTo>
                    <a:pt x="2389616" y="175002"/>
                  </a:lnTo>
                  <a:lnTo>
                    <a:pt x="2389616" y="874993"/>
                  </a:lnTo>
                  <a:lnTo>
                    <a:pt x="2383365" y="921516"/>
                  </a:lnTo>
                  <a:lnTo>
                    <a:pt x="2365724" y="963321"/>
                  </a:lnTo>
                  <a:lnTo>
                    <a:pt x="2338359" y="998739"/>
                  </a:lnTo>
                  <a:lnTo>
                    <a:pt x="2302941" y="1026103"/>
                  </a:lnTo>
                  <a:lnTo>
                    <a:pt x="2261137" y="1043745"/>
                  </a:lnTo>
                  <a:lnTo>
                    <a:pt x="2214614" y="1049996"/>
                  </a:lnTo>
                  <a:lnTo>
                    <a:pt x="175003" y="1049996"/>
                  </a:lnTo>
                  <a:lnTo>
                    <a:pt x="128480" y="1043745"/>
                  </a:lnTo>
                  <a:lnTo>
                    <a:pt x="86675" y="1026103"/>
                  </a:lnTo>
                  <a:lnTo>
                    <a:pt x="51257" y="998739"/>
                  </a:lnTo>
                  <a:lnTo>
                    <a:pt x="23893" y="963321"/>
                  </a:lnTo>
                  <a:lnTo>
                    <a:pt x="6251" y="921516"/>
                  </a:lnTo>
                  <a:lnTo>
                    <a:pt x="0" y="874993"/>
                  </a:lnTo>
                  <a:lnTo>
                    <a:pt x="0" y="175002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881409" y="1439460"/>
              <a:ext cx="440690" cy="0"/>
            </a:xfrm>
            <a:custGeom>
              <a:avLst/>
              <a:gdLst/>
              <a:ahLst/>
              <a:cxnLst/>
              <a:rect l="l" t="t" r="r" b="b"/>
              <a:pathLst>
                <a:path w="440690">
                  <a:moveTo>
                    <a:pt x="440259" y="0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7838184" y="142372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65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838184" y="142372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5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5639478" y="1595985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3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639478" y="1595985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8" y="65745"/>
                  </a:lnTo>
                  <a:lnTo>
                    <a:pt x="396419" y="98337"/>
                  </a:lnTo>
                  <a:lnTo>
                    <a:pt x="412129" y="135284"/>
                  </a:lnTo>
                  <a:lnTo>
                    <a:pt x="417644" y="175531"/>
                  </a:lnTo>
                  <a:lnTo>
                    <a:pt x="412129" y="215779"/>
                  </a:lnTo>
                  <a:lnTo>
                    <a:pt x="396419" y="252726"/>
                  </a:lnTo>
                  <a:lnTo>
                    <a:pt x="371768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3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318688" y="1898913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208822" y="351064"/>
                  </a:move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318688" y="1898913"/>
              <a:ext cx="417830" cy="351155"/>
            </a:xfrm>
            <a:custGeom>
              <a:avLst/>
              <a:gdLst/>
              <a:ahLst/>
              <a:cxnLst/>
              <a:rect l="l" t="t" r="r" b="b"/>
              <a:pathLst>
                <a:path w="417829" h="351155">
                  <a:moveTo>
                    <a:pt x="0" y="175531"/>
                  </a:moveTo>
                  <a:lnTo>
                    <a:pt x="5515" y="135284"/>
                  </a:lnTo>
                  <a:lnTo>
                    <a:pt x="21224" y="98337"/>
                  </a:lnTo>
                  <a:lnTo>
                    <a:pt x="45875" y="65745"/>
                  </a:lnTo>
                  <a:lnTo>
                    <a:pt x="78214" y="38562"/>
                  </a:lnTo>
                  <a:lnTo>
                    <a:pt x="116987" y="17841"/>
                  </a:lnTo>
                  <a:lnTo>
                    <a:pt x="160941" y="4635"/>
                  </a:lnTo>
                  <a:lnTo>
                    <a:pt x="208822" y="0"/>
                  </a:lnTo>
                  <a:lnTo>
                    <a:pt x="256703" y="4635"/>
                  </a:lnTo>
                  <a:lnTo>
                    <a:pt x="300657" y="17841"/>
                  </a:lnTo>
                  <a:lnTo>
                    <a:pt x="339430" y="38562"/>
                  </a:lnTo>
                  <a:lnTo>
                    <a:pt x="371769" y="65745"/>
                  </a:lnTo>
                  <a:lnTo>
                    <a:pt x="396420" y="98337"/>
                  </a:lnTo>
                  <a:lnTo>
                    <a:pt x="412130" y="135284"/>
                  </a:lnTo>
                  <a:lnTo>
                    <a:pt x="417645" y="175531"/>
                  </a:lnTo>
                  <a:lnTo>
                    <a:pt x="412130" y="215779"/>
                  </a:lnTo>
                  <a:lnTo>
                    <a:pt x="396420" y="252726"/>
                  </a:lnTo>
                  <a:lnTo>
                    <a:pt x="371769" y="285318"/>
                  </a:lnTo>
                  <a:lnTo>
                    <a:pt x="339430" y="312501"/>
                  </a:lnTo>
                  <a:lnTo>
                    <a:pt x="300657" y="333222"/>
                  </a:lnTo>
                  <a:lnTo>
                    <a:pt x="256703" y="346428"/>
                  </a:lnTo>
                  <a:lnTo>
                    <a:pt x="208822" y="351064"/>
                  </a:lnTo>
                  <a:lnTo>
                    <a:pt x="160941" y="346428"/>
                  </a:lnTo>
                  <a:lnTo>
                    <a:pt x="116987" y="333222"/>
                  </a:lnTo>
                  <a:lnTo>
                    <a:pt x="78214" y="312501"/>
                  </a:lnTo>
                  <a:lnTo>
                    <a:pt x="45875" y="285318"/>
                  </a:lnTo>
                  <a:lnTo>
                    <a:pt x="21224" y="252726"/>
                  </a:lnTo>
                  <a:lnTo>
                    <a:pt x="5515" y="215779"/>
                  </a:lnTo>
                  <a:lnTo>
                    <a:pt x="0" y="17553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418506" y="196071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418506" y="1960715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5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1192928" y="1721505"/>
            <a:ext cx="10041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 MT"/>
                <a:cs typeface="Arial MT"/>
              </a:rPr>
              <a:t>Worker-</a:t>
            </a:r>
            <a:r>
              <a:rPr sz="1867" spc="-67" dirty="0">
                <a:latin typeface="Arial MT"/>
                <a:cs typeface="Arial MT"/>
              </a:rPr>
              <a:t>2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861320" y="3500709"/>
            <a:ext cx="10041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27" dirty="0">
                <a:latin typeface="Arial MT"/>
                <a:cs typeface="Arial MT"/>
              </a:rPr>
              <a:t>Worker-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643929" y="2201916"/>
            <a:ext cx="303953" cy="307339"/>
            <a:chOff x="5732946" y="1651437"/>
            <a:chExt cx="227965" cy="230504"/>
          </a:xfrm>
        </p:grpSpPr>
        <p:sp>
          <p:nvSpPr>
            <p:cNvPr id="72" name="object 72"/>
            <p:cNvSpPr/>
            <p:nvPr/>
          </p:nvSpPr>
          <p:spPr>
            <a:xfrm>
              <a:off x="5739296" y="1657787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214960" y="217483"/>
                  </a:moveTo>
                  <a:lnTo>
                    <a:pt x="0" y="217483"/>
                  </a:lnTo>
                  <a:lnTo>
                    <a:pt x="0" y="0"/>
                  </a:lnTo>
                  <a:lnTo>
                    <a:pt x="214960" y="0"/>
                  </a:lnTo>
                  <a:lnTo>
                    <a:pt x="214960" y="21748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739296" y="1657787"/>
              <a:ext cx="215265" cy="217804"/>
            </a:xfrm>
            <a:custGeom>
              <a:avLst/>
              <a:gdLst/>
              <a:ahLst/>
              <a:cxnLst/>
              <a:rect l="l" t="t" r="r" b="b"/>
              <a:pathLst>
                <a:path w="215264" h="217805">
                  <a:moveTo>
                    <a:pt x="0" y="0"/>
                  </a:moveTo>
                  <a:lnTo>
                    <a:pt x="214960" y="0"/>
                  </a:lnTo>
                  <a:lnTo>
                    <a:pt x="214960" y="217483"/>
                  </a:lnTo>
                  <a:lnTo>
                    <a:pt x="0" y="217483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9229479" y="3922038"/>
            <a:ext cx="134620" cy="175260"/>
            <a:chOff x="6922109" y="2941528"/>
            <a:chExt cx="100965" cy="131445"/>
          </a:xfrm>
        </p:grpSpPr>
        <p:sp>
          <p:nvSpPr>
            <p:cNvPr id="75" name="object 75"/>
            <p:cNvSpPr/>
            <p:nvPr/>
          </p:nvSpPr>
          <p:spPr>
            <a:xfrm>
              <a:off x="6928459" y="2947878"/>
              <a:ext cx="88265" cy="118745"/>
            </a:xfrm>
            <a:custGeom>
              <a:avLst/>
              <a:gdLst/>
              <a:ahLst/>
              <a:cxnLst/>
              <a:rect l="l" t="t" r="r" b="b"/>
              <a:pathLst>
                <a:path w="88265" h="118744">
                  <a:moveTo>
                    <a:pt x="87849" y="118574"/>
                  </a:moveTo>
                  <a:lnTo>
                    <a:pt x="0" y="118574"/>
                  </a:lnTo>
                  <a:lnTo>
                    <a:pt x="0" y="0"/>
                  </a:lnTo>
                  <a:lnTo>
                    <a:pt x="87849" y="0"/>
                  </a:lnTo>
                  <a:lnTo>
                    <a:pt x="87849" y="11857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6" name="object 76"/>
            <p:cNvSpPr/>
            <p:nvPr/>
          </p:nvSpPr>
          <p:spPr>
            <a:xfrm>
              <a:off x="6928459" y="2947878"/>
              <a:ext cx="88265" cy="118745"/>
            </a:xfrm>
            <a:custGeom>
              <a:avLst/>
              <a:gdLst/>
              <a:ahLst/>
              <a:cxnLst/>
              <a:rect l="l" t="t" r="r" b="b"/>
              <a:pathLst>
                <a:path w="88265" h="118744">
                  <a:moveTo>
                    <a:pt x="0" y="0"/>
                  </a:moveTo>
                  <a:lnTo>
                    <a:pt x="87849" y="0"/>
                  </a:lnTo>
                  <a:lnTo>
                    <a:pt x="87849" y="118574"/>
                  </a:lnTo>
                  <a:lnTo>
                    <a:pt x="0" y="11857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23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7" y="292879"/>
            <a:ext cx="4639690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Pod</a:t>
            </a:r>
            <a:r>
              <a:rPr spc="-20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Networking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79176" y="1621969"/>
            <a:ext cx="3671147" cy="3027680"/>
            <a:chOff x="1034382" y="1216477"/>
            <a:chExt cx="2753360" cy="2270760"/>
          </a:xfrm>
        </p:grpSpPr>
        <p:sp>
          <p:nvSpPr>
            <p:cNvPr id="4" name="object 4"/>
            <p:cNvSpPr/>
            <p:nvPr/>
          </p:nvSpPr>
          <p:spPr>
            <a:xfrm>
              <a:off x="1040732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60" h="2258060">
                  <a:moveTo>
                    <a:pt x="2364115" y="2257564"/>
                  </a:moveTo>
                  <a:lnTo>
                    <a:pt x="376268" y="2257564"/>
                  </a:lnTo>
                  <a:lnTo>
                    <a:pt x="329070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70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6" y="12891"/>
                  </a:lnTo>
                  <a:lnTo>
                    <a:pt x="2508107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2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2" y="1928495"/>
                  </a:lnTo>
                  <a:lnTo>
                    <a:pt x="2728892" y="1973943"/>
                  </a:lnTo>
                  <a:lnTo>
                    <a:pt x="2715056" y="2017290"/>
                  </a:lnTo>
                  <a:lnTo>
                    <a:pt x="2696298" y="2058182"/>
                  </a:lnTo>
                  <a:lnTo>
                    <a:pt x="2672969" y="2096266"/>
                  </a:lnTo>
                  <a:lnTo>
                    <a:pt x="2645422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1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40732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60" h="2258060">
                  <a:moveTo>
                    <a:pt x="0" y="376268"/>
                  </a:move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70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6" y="12891"/>
                  </a:lnTo>
                  <a:lnTo>
                    <a:pt x="2508107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2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2" y="1928495"/>
                  </a:lnTo>
                  <a:lnTo>
                    <a:pt x="2728892" y="1973943"/>
                  </a:lnTo>
                  <a:lnTo>
                    <a:pt x="2715056" y="2017290"/>
                  </a:lnTo>
                  <a:lnTo>
                    <a:pt x="2696298" y="2058182"/>
                  </a:lnTo>
                  <a:lnTo>
                    <a:pt x="2672969" y="2096266"/>
                  </a:lnTo>
                  <a:lnTo>
                    <a:pt x="2645422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1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lnTo>
                    <a:pt x="376268" y="2257564"/>
                  </a:lnTo>
                  <a:lnTo>
                    <a:pt x="329070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199312" y="1855604"/>
              <a:ext cx="1062355" cy="516255"/>
            </a:xfrm>
            <a:custGeom>
              <a:avLst/>
              <a:gdLst/>
              <a:ahLst/>
              <a:cxnLst/>
              <a:rect l="l" t="t" r="r" b="b"/>
              <a:pathLst>
                <a:path w="1062355" h="516255">
                  <a:moveTo>
                    <a:pt x="976112" y="515757"/>
                  </a:moveTo>
                  <a:lnTo>
                    <a:pt x="85961" y="515757"/>
                  </a:lnTo>
                  <a:lnTo>
                    <a:pt x="52501" y="509001"/>
                  </a:lnTo>
                  <a:lnTo>
                    <a:pt x="25177" y="490579"/>
                  </a:lnTo>
                  <a:lnTo>
                    <a:pt x="6755" y="463255"/>
                  </a:lnTo>
                  <a:lnTo>
                    <a:pt x="0" y="429795"/>
                  </a:lnTo>
                  <a:lnTo>
                    <a:pt x="0" y="85961"/>
                  </a:lnTo>
                  <a:lnTo>
                    <a:pt x="6641" y="53065"/>
                  </a:lnTo>
                  <a:lnTo>
                    <a:pt x="6755" y="52501"/>
                  </a:lnTo>
                  <a:lnTo>
                    <a:pt x="25177" y="25177"/>
                  </a:lnTo>
                  <a:lnTo>
                    <a:pt x="52501" y="6755"/>
                  </a:lnTo>
                  <a:lnTo>
                    <a:pt x="85961" y="0"/>
                  </a:lnTo>
                  <a:lnTo>
                    <a:pt x="976112" y="0"/>
                  </a:lnTo>
                  <a:lnTo>
                    <a:pt x="1023804" y="14442"/>
                  </a:lnTo>
                  <a:lnTo>
                    <a:pt x="1055530" y="53065"/>
                  </a:lnTo>
                  <a:lnTo>
                    <a:pt x="1062074" y="85961"/>
                  </a:lnTo>
                  <a:lnTo>
                    <a:pt x="1062074" y="429795"/>
                  </a:lnTo>
                  <a:lnTo>
                    <a:pt x="1055318" y="463255"/>
                  </a:lnTo>
                  <a:lnTo>
                    <a:pt x="1036896" y="490579"/>
                  </a:lnTo>
                  <a:lnTo>
                    <a:pt x="1009572" y="509001"/>
                  </a:lnTo>
                  <a:lnTo>
                    <a:pt x="976112" y="51575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199312" y="1855604"/>
              <a:ext cx="1062355" cy="516255"/>
            </a:xfrm>
            <a:custGeom>
              <a:avLst/>
              <a:gdLst/>
              <a:ahLst/>
              <a:cxnLst/>
              <a:rect l="l" t="t" r="r" b="b"/>
              <a:pathLst>
                <a:path w="1062355" h="516255">
                  <a:moveTo>
                    <a:pt x="0" y="85961"/>
                  </a:moveTo>
                  <a:lnTo>
                    <a:pt x="6755" y="52501"/>
                  </a:lnTo>
                  <a:lnTo>
                    <a:pt x="25177" y="25177"/>
                  </a:lnTo>
                  <a:lnTo>
                    <a:pt x="52501" y="6755"/>
                  </a:lnTo>
                  <a:lnTo>
                    <a:pt x="85961" y="0"/>
                  </a:lnTo>
                  <a:lnTo>
                    <a:pt x="976112" y="0"/>
                  </a:lnTo>
                  <a:lnTo>
                    <a:pt x="1023804" y="14442"/>
                  </a:lnTo>
                  <a:lnTo>
                    <a:pt x="1055530" y="53065"/>
                  </a:lnTo>
                  <a:lnTo>
                    <a:pt x="1062074" y="85961"/>
                  </a:lnTo>
                  <a:lnTo>
                    <a:pt x="1062074" y="429795"/>
                  </a:lnTo>
                  <a:lnTo>
                    <a:pt x="1055318" y="463255"/>
                  </a:lnTo>
                  <a:lnTo>
                    <a:pt x="1036896" y="490579"/>
                  </a:lnTo>
                  <a:lnTo>
                    <a:pt x="1009572" y="509001"/>
                  </a:lnTo>
                  <a:lnTo>
                    <a:pt x="976112" y="515757"/>
                  </a:lnTo>
                  <a:lnTo>
                    <a:pt x="85961" y="515757"/>
                  </a:lnTo>
                  <a:lnTo>
                    <a:pt x="52501" y="509001"/>
                  </a:lnTo>
                  <a:lnTo>
                    <a:pt x="25177" y="490579"/>
                  </a:lnTo>
                  <a:lnTo>
                    <a:pt x="6755" y="463255"/>
                  </a:lnTo>
                  <a:lnTo>
                    <a:pt x="0" y="429795"/>
                  </a:lnTo>
                  <a:lnTo>
                    <a:pt x="0" y="8596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28532" y="1207711"/>
            <a:ext cx="653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Pod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4821" y="2578033"/>
            <a:ext cx="805180" cy="44978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indent="192189">
              <a:lnSpc>
                <a:spcPct val="101200"/>
              </a:lnSpc>
              <a:spcBef>
                <a:spcPts val="113"/>
              </a:spcBef>
            </a:pPr>
            <a:r>
              <a:rPr sz="1400" spc="-27" dirty="0">
                <a:latin typeface="Arial MT"/>
                <a:cs typeface="Arial MT"/>
              </a:rPr>
              <a:t>Main </a:t>
            </a:r>
            <a:r>
              <a:rPr sz="1400" spc="-13" dirty="0">
                <a:latin typeface="Arial MT"/>
                <a:cs typeface="Arial MT"/>
              </a:rPr>
              <a:t>Controller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2703" y="3099561"/>
            <a:ext cx="799253" cy="259045"/>
          </a:xfrm>
          <a:prstGeom prst="rect">
            <a:avLst/>
          </a:prstGeom>
          <a:solidFill>
            <a:srgbClr val="B49FFF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776">
              <a:spcBef>
                <a:spcPts val="100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:8080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41189" y="4410821"/>
            <a:ext cx="1347047" cy="430953"/>
            <a:chOff x="1905891" y="3308115"/>
            <a:chExt cx="1010285" cy="323215"/>
          </a:xfrm>
        </p:grpSpPr>
        <p:sp>
          <p:nvSpPr>
            <p:cNvPr id="12" name="object 12"/>
            <p:cNvSpPr/>
            <p:nvPr/>
          </p:nvSpPr>
          <p:spPr>
            <a:xfrm>
              <a:off x="1912241" y="3314465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5" h="310514">
                  <a:moveTo>
                    <a:pt x="945647" y="310284"/>
                  </a:moveTo>
                  <a:lnTo>
                    <a:pt x="51715" y="310284"/>
                  </a:lnTo>
                  <a:lnTo>
                    <a:pt x="31585" y="306220"/>
                  </a:lnTo>
                  <a:lnTo>
                    <a:pt x="15147" y="295137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4"/>
                  </a:lnTo>
                  <a:lnTo>
                    <a:pt x="4064" y="31585"/>
                  </a:lnTo>
                  <a:lnTo>
                    <a:pt x="15147" y="15146"/>
                  </a:lnTo>
                  <a:lnTo>
                    <a:pt x="31585" y="4063"/>
                  </a:lnTo>
                  <a:lnTo>
                    <a:pt x="51715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4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7"/>
                  </a:lnTo>
                  <a:lnTo>
                    <a:pt x="965777" y="306220"/>
                  </a:lnTo>
                  <a:lnTo>
                    <a:pt x="945647" y="310284"/>
                  </a:lnTo>
                  <a:close/>
                </a:path>
              </a:pathLst>
            </a:custGeom>
            <a:solidFill>
              <a:srgbClr val="73CCF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2241" y="3314465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5" h="310514">
                  <a:moveTo>
                    <a:pt x="0" y="51714"/>
                  </a:moveTo>
                  <a:lnTo>
                    <a:pt x="4064" y="31585"/>
                  </a:lnTo>
                  <a:lnTo>
                    <a:pt x="15147" y="15146"/>
                  </a:lnTo>
                  <a:lnTo>
                    <a:pt x="31585" y="4063"/>
                  </a:lnTo>
                  <a:lnTo>
                    <a:pt x="51715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4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7"/>
                  </a:lnTo>
                  <a:lnTo>
                    <a:pt x="965777" y="306220"/>
                  </a:lnTo>
                  <a:lnTo>
                    <a:pt x="945647" y="310284"/>
                  </a:lnTo>
                  <a:lnTo>
                    <a:pt x="51715" y="310284"/>
                  </a:lnTo>
                  <a:lnTo>
                    <a:pt x="31585" y="306220"/>
                  </a:lnTo>
                  <a:lnTo>
                    <a:pt x="15147" y="295137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17412" y="4480432"/>
            <a:ext cx="9939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10.0.30.50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98913" y="1621969"/>
            <a:ext cx="3671147" cy="3027680"/>
            <a:chOff x="5399185" y="1216477"/>
            <a:chExt cx="2753360" cy="2270760"/>
          </a:xfrm>
        </p:grpSpPr>
        <p:sp>
          <p:nvSpPr>
            <p:cNvPr id="16" name="object 16"/>
            <p:cNvSpPr/>
            <p:nvPr/>
          </p:nvSpPr>
          <p:spPr>
            <a:xfrm>
              <a:off x="5405535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59" h="2258060">
                  <a:moveTo>
                    <a:pt x="2364115" y="2257564"/>
                  </a:moveTo>
                  <a:lnTo>
                    <a:pt x="376268" y="2257564"/>
                  </a:lnTo>
                  <a:lnTo>
                    <a:pt x="329069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69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5" y="12891"/>
                  </a:lnTo>
                  <a:lnTo>
                    <a:pt x="2508106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1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1" y="1928495"/>
                  </a:lnTo>
                  <a:lnTo>
                    <a:pt x="2728891" y="1973943"/>
                  </a:lnTo>
                  <a:lnTo>
                    <a:pt x="2715056" y="2017290"/>
                  </a:lnTo>
                  <a:lnTo>
                    <a:pt x="2696297" y="2058182"/>
                  </a:lnTo>
                  <a:lnTo>
                    <a:pt x="2672968" y="2096266"/>
                  </a:lnTo>
                  <a:lnTo>
                    <a:pt x="2645421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0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05535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59" h="2258060">
                  <a:moveTo>
                    <a:pt x="0" y="376268"/>
                  </a:move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69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5" y="12891"/>
                  </a:lnTo>
                  <a:lnTo>
                    <a:pt x="2508106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1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1" y="1928495"/>
                  </a:lnTo>
                  <a:lnTo>
                    <a:pt x="2728891" y="1973943"/>
                  </a:lnTo>
                  <a:lnTo>
                    <a:pt x="2715056" y="2017290"/>
                  </a:lnTo>
                  <a:lnTo>
                    <a:pt x="2696297" y="2058182"/>
                  </a:lnTo>
                  <a:lnTo>
                    <a:pt x="2672968" y="2096266"/>
                  </a:lnTo>
                  <a:lnTo>
                    <a:pt x="2645421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0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lnTo>
                    <a:pt x="376268" y="2257564"/>
                  </a:lnTo>
                  <a:lnTo>
                    <a:pt x="329069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267305" y="1821423"/>
              <a:ext cx="1346200" cy="716280"/>
            </a:xfrm>
            <a:custGeom>
              <a:avLst/>
              <a:gdLst/>
              <a:ahLst/>
              <a:cxnLst/>
              <a:rect l="l" t="t" r="r" b="b"/>
              <a:pathLst>
                <a:path w="1346200" h="716280">
                  <a:moveTo>
                    <a:pt x="1226501" y="716042"/>
                  </a:moveTo>
                  <a:lnTo>
                    <a:pt x="119342" y="716042"/>
                  </a:lnTo>
                  <a:lnTo>
                    <a:pt x="72889" y="706664"/>
                  </a:lnTo>
                  <a:lnTo>
                    <a:pt x="34954" y="681088"/>
                  </a:lnTo>
                  <a:lnTo>
                    <a:pt x="9378" y="643153"/>
                  </a:lnTo>
                  <a:lnTo>
                    <a:pt x="0" y="596700"/>
                  </a:lnTo>
                  <a:lnTo>
                    <a:pt x="0" y="119342"/>
                  </a:lnTo>
                  <a:lnTo>
                    <a:pt x="9378" y="72889"/>
                  </a:lnTo>
                  <a:lnTo>
                    <a:pt x="34954" y="34954"/>
                  </a:lnTo>
                  <a:lnTo>
                    <a:pt x="72889" y="9378"/>
                  </a:lnTo>
                  <a:lnTo>
                    <a:pt x="119342" y="0"/>
                  </a:lnTo>
                  <a:lnTo>
                    <a:pt x="1226501" y="0"/>
                  </a:lnTo>
                  <a:lnTo>
                    <a:pt x="1272172" y="9084"/>
                  </a:lnTo>
                  <a:lnTo>
                    <a:pt x="1310890" y="34954"/>
                  </a:lnTo>
                  <a:lnTo>
                    <a:pt x="1336760" y="73672"/>
                  </a:lnTo>
                  <a:lnTo>
                    <a:pt x="1345844" y="119342"/>
                  </a:lnTo>
                  <a:lnTo>
                    <a:pt x="1345844" y="596700"/>
                  </a:lnTo>
                  <a:lnTo>
                    <a:pt x="1336466" y="643153"/>
                  </a:lnTo>
                  <a:lnTo>
                    <a:pt x="1310890" y="681088"/>
                  </a:lnTo>
                  <a:lnTo>
                    <a:pt x="1272955" y="706664"/>
                  </a:lnTo>
                  <a:lnTo>
                    <a:pt x="1226501" y="71604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67305" y="1821423"/>
              <a:ext cx="1346200" cy="716280"/>
            </a:xfrm>
            <a:custGeom>
              <a:avLst/>
              <a:gdLst/>
              <a:ahLst/>
              <a:cxnLst/>
              <a:rect l="l" t="t" r="r" b="b"/>
              <a:pathLst>
                <a:path w="1346200" h="716280">
                  <a:moveTo>
                    <a:pt x="0" y="119342"/>
                  </a:moveTo>
                  <a:lnTo>
                    <a:pt x="9378" y="72889"/>
                  </a:lnTo>
                  <a:lnTo>
                    <a:pt x="34954" y="34954"/>
                  </a:lnTo>
                  <a:lnTo>
                    <a:pt x="72889" y="9378"/>
                  </a:lnTo>
                  <a:lnTo>
                    <a:pt x="119342" y="0"/>
                  </a:lnTo>
                  <a:lnTo>
                    <a:pt x="1226501" y="0"/>
                  </a:lnTo>
                  <a:lnTo>
                    <a:pt x="1272172" y="9084"/>
                  </a:lnTo>
                  <a:lnTo>
                    <a:pt x="1310890" y="34954"/>
                  </a:lnTo>
                  <a:lnTo>
                    <a:pt x="1336760" y="73672"/>
                  </a:lnTo>
                  <a:lnTo>
                    <a:pt x="1345844" y="119342"/>
                  </a:lnTo>
                  <a:lnTo>
                    <a:pt x="1345844" y="596700"/>
                  </a:lnTo>
                  <a:lnTo>
                    <a:pt x="1336466" y="643153"/>
                  </a:lnTo>
                  <a:lnTo>
                    <a:pt x="1310890" y="681088"/>
                  </a:lnTo>
                  <a:lnTo>
                    <a:pt x="1272955" y="706664"/>
                  </a:lnTo>
                  <a:lnTo>
                    <a:pt x="1226501" y="716042"/>
                  </a:lnTo>
                  <a:lnTo>
                    <a:pt x="119342" y="716042"/>
                  </a:lnTo>
                  <a:lnTo>
                    <a:pt x="72889" y="706664"/>
                  </a:lnTo>
                  <a:lnTo>
                    <a:pt x="34954" y="681088"/>
                  </a:lnTo>
                  <a:lnTo>
                    <a:pt x="9378" y="643153"/>
                  </a:lnTo>
                  <a:lnTo>
                    <a:pt x="0" y="596700"/>
                  </a:lnTo>
                  <a:lnTo>
                    <a:pt x="0" y="119342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48271" y="1207711"/>
            <a:ext cx="653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Pod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67" dirty="0">
                <a:latin typeface="Arial MT"/>
                <a:cs typeface="Arial MT"/>
              </a:rPr>
              <a:t>2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45274" y="2639566"/>
            <a:ext cx="101684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67732" marR="6773" indent="-51645">
              <a:lnSpc>
                <a:spcPts val="1907"/>
              </a:lnSpc>
              <a:spcBef>
                <a:spcPts val="207"/>
              </a:spcBef>
            </a:pPr>
            <a:r>
              <a:rPr sz="1600" spc="-13" dirty="0">
                <a:latin typeface="Arial MT"/>
                <a:cs typeface="Arial MT"/>
              </a:rPr>
              <a:t>Supporting Controller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54404" y="3271358"/>
            <a:ext cx="799253" cy="259045"/>
          </a:xfrm>
          <a:prstGeom prst="rect">
            <a:avLst/>
          </a:prstGeom>
          <a:solidFill>
            <a:srgbClr val="B49FFF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776">
              <a:spcBef>
                <a:spcPts val="100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:7777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580259" y="4386017"/>
            <a:ext cx="1347047" cy="430953"/>
            <a:chOff x="6435194" y="3289512"/>
            <a:chExt cx="1010285" cy="323215"/>
          </a:xfrm>
        </p:grpSpPr>
        <p:sp>
          <p:nvSpPr>
            <p:cNvPr id="24" name="object 24"/>
            <p:cNvSpPr/>
            <p:nvPr/>
          </p:nvSpPr>
          <p:spPr>
            <a:xfrm>
              <a:off x="6441544" y="3295862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4" h="310514">
                  <a:moveTo>
                    <a:pt x="945647" y="310285"/>
                  </a:moveTo>
                  <a:lnTo>
                    <a:pt x="51714" y="310285"/>
                  </a:lnTo>
                  <a:lnTo>
                    <a:pt x="31585" y="306221"/>
                  </a:lnTo>
                  <a:lnTo>
                    <a:pt x="15146" y="295138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5"/>
                  </a:lnTo>
                  <a:lnTo>
                    <a:pt x="4064" y="31585"/>
                  </a:lnTo>
                  <a:lnTo>
                    <a:pt x="15146" y="15146"/>
                  </a:lnTo>
                  <a:lnTo>
                    <a:pt x="31585" y="4064"/>
                  </a:lnTo>
                  <a:lnTo>
                    <a:pt x="51714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5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8"/>
                  </a:lnTo>
                  <a:lnTo>
                    <a:pt x="965777" y="306221"/>
                  </a:lnTo>
                  <a:lnTo>
                    <a:pt x="945647" y="310285"/>
                  </a:lnTo>
                  <a:close/>
                </a:path>
              </a:pathLst>
            </a:custGeom>
            <a:solidFill>
              <a:srgbClr val="73CCF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441544" y="3295862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4" h="310514">
                  <a:moveTo>
                    <a:pt x="0" y="51715"/>
                  </a:moveTo>
                  <a:lnTo>
                    <a:pt x="4064" y="31585"/>
                  </a:lnTo>
                  <a:lnTo>
                    <a:pt x="15146" y="15146"/>
                  </a:lnTo>
                  <a:lnTo>
                    <a:pt x="31585" y="4064"/>
                  </a:lnTo>
                  <a:lnTo>
                    <a:pt x="51714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5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8"/>
                  </a:lnTo>
                  <a:lnTo>
                    <a:pt x="965777" y="306221"/>
                  </a:lnTo>
                  <a:lnTo>
                    <a:pt x="945647" y="310285"/>
                  </a:lnTo>
                  <a:lnTo>
                    <a:pt x="51714" y="310285"/>
                  </a:lnTo>
                  <a:lnTo>
                    <a:pt x="31585" y="306221"/>
                  </a:lnTo>
                  <a:lnTo>
                    <a:pt x="15146" y="295138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5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756483" y="4455629"/>
            <a:ext cx="9939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10.0.30.60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56317" y="2486721"/>
            <a:ext cx="1669627" cy="662940"/>
            <a:chOff x="2442238" y="1865040"/>
            <a:chExt cx="1252220" cy="497205"/>
          </a:xfrm>
        </p:grpSpPr>
        <p:sp>
          <p:nvSpPr>
            <p:cNvPr id="28" name="object 28"/>
            <p:cNvSpPr/>
            <p:nvPr/>
          </p:nvSpPr>
          <p:spPr>
            <a:xfrm>
              <a:off x="2448588" y="1871390"/>
              <a:ext cx="1239520" cy="484505"/>
            </a:xfrm>
            <a:custGeom>
              <a:avLst/>
              <a:gdLst/>
              <a:ahLst/>
              <a:cxnLst/>
              <a:rect l="l" t="t" r="r" b="b"/>
              <a:pathLst>
                <a:path w="1239520" h="484505">
                  <a:moveTo>
                    <a:pt x="1158634" y="484185"/>
                  </a:moveTo>
                  <a:lnTo>
                    <a:pt x="80699" y="484185"/>
                  </a:lnTo>
                  <a:lnTo>
                    <a:pt x="49287" y="477844"/>
                  </a:lnTo>
                  <a:lnTo>
                    <a:pt x="23636" y="460549"/>
                  </a:lnTo>
                  <a:lnTo>
                    <a:pt x="6341" y="434898"/>
                  </a:lnTo>
                  <a:lnTo>
                    <a:pt x="0" y="403486"/>
                  </a:lnTo>
                  <a:lnTo>
                    <a:pt x="0" y="80699"/>
                  </a:lnTo>
                  <a:lnTo>
                    <a:pt x="6234" y="49817"/>
                  </a:lnTo>
                  <a:lnTo>
                    <a:pt x="6341" y="49287"/>
                  </a:lnTo>
                  <a:lnTo>
                    <a:pt x="23636" y="23636"/>
                  </a:lnTo>
                  <a:lnTo>
                    <a:pt x="49287" y="6341"/>
                  </a:lnTo>
                  <a:lnTo>
                    <a:pt x="80699" y="0"/>
                  </a:lnTo>
                  <a:lnTo>
                    <a:pt x="1158634" y="0"/>
                  </a:lnTo>
                  <a:lnTo>
                    <a:pt x="1203406" y="13558"/>
                  </a:lnTo>
                  <a:lnTo>
                    <a:pt x="1233191" y="49817"/>
                  </a:lnTo>
                  <a:lnTo>
                    <a:pt x="1239333" y="80699"/>
                  </a:lnTo>
                  <a:lnTo>
                    <a:pt x="1239333" y="403486"/>
                  </a:lnTo>
                  <a:lnTo>
                    <a:pt x="1232992" y="434898"/>
                  </a:lnTo>
                  <a:lnTo>
                    <a:pt x="1215697" y="460549"/>
                  </a:lnTo>
                  <a:lnTo>
                    <a:pt x="1190046" y="477844"/>
                  </a:lnTo>
                  <a:lnTo>
                    <a:pt x="1158634" y="48418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48588" y="1871390"/>
              <a:ext cx="1239520" cy="484505"/>
            </a:xfrm>
            <a:custGeom>
              <a:avLst/>
              <a:gdLst/>
              <a:ahLst/>
              <a:cxnLst/>
              <a:rect l="l" t="t" r="r" b="b"/>
              <a:pathLst>
                <a:path w="1239520" h="484505">
                  <a:moveTo>
                    <a:pt x="0" y="80699"/>
                  </a:moveTo>
                  <a:lnTo>
                    <a:pt x="6341" y="49287"/>
                  </a:lnTo>
                  <a:lnTo>
                    <a:pt x="23636" y="23636"/>
                  </a:lnTo>
                  <a:lnTo>
                    <a:pt x="49287" y="6341"/>
                  </a:lnTo>
                  <a:lnTo>
                    <a:pt x="80699" y="0"/>
                  </a:lnTo>
                  <a:lnTo>
                    <a:pt x="1158634" y="0"/>
                  </a:lnTo>
                  <a:lnTo>
                    <a:pt x="1203406" y="13558"/>
                  </a:lnTo>
                  <a:lnTo>
                    <a:pt x="1233191" y="49817"/>
                  </a:lnTo>
                  <a:lnTo>
                    <a:pt x="1239333" y="80699"/>
                  </a:lnTo>
                  <a:lnTo>
                    <a:pt x="1239333" y="403486"/>
                  </a:lnTo>
                  <a:lnTo>
                    <a:pt x="1232992" y="434898"/>
                  </a:lnTo>
                  <a:lnTo>
                    <a:pt x="1215697" y="460549"/>
                  </a:lnTo>
                  <a:lnTo>
                    <a:pt x="1190046" y="477844"/>
                  </a:lnTo>
                  <a:lnTo>
                    <a:pt x="1158634" y="484185"/>
                  </a:lnTo>
                  <a:lnTo>
                    <a:pt x="80699" y="484185"/>
                  </a:lnTo>
                  <a:lnTo>
                    <a:pt x="49287" y="477844"/>
                  </a:lnTo>
                  <a:lnTo>
                    <a:pt x="23636" y="460549"/>
                  </a:lnTo>
                  <a:lnTo>
                    <a:pt x="6341" y="434898"/>
                  </a:lnTo>
                  <a:lnTo>
                    <a:pt x="0" y="403486"/>
                  </a:lnTo>
                  <a:lnTo>
                    <a:pt x="0" y="80699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82645" y="2551617"/>
            <a:ext cx="101684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67732" marR="6773" indent="-51645">
              <a:lnSpc>
                <a:spcPts val="1907"/>
              </a:lnSpc>
              <a:spcBef>
                <a:spcPts val="207"/>
              </a:spcBef>
            </a:pPr>
            <a:r>
              <a:rPr sz="1600" spc="-13" dirty="0">
                <a:latin typeface="Arial MT"/>
                <a:cs typeface="Arial MT"/>
              </a:rPr>
              <a:t>Supporting Controller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79726" y="3085723"/>
            <a:ext cx="799253" cy="259045"/>
          </a:xfrm>
          <a:prstGeom prst="rect">
            <a:avLst/>
          </a:prstGeom>
          <a:solidFill>
            <a:srgbClr val="B49FFF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776">
              <a:spcBef>
                <a:spcPts val="100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:3000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2704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44646" y="1630839"/>
            <a:ext cx="9140612" cy="2479119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sz="5333" dirty="0">
                <a:solidFill>
                  <a:srgbClr val="C00000"/>
                </a:solidFill>
              </a:rPr>
              <a:t>How</a:t>
            </a:r>
            <a:r>
              <a:rPr sz="5333" spc="-107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does</a:t>
            </a:r>
            <a:r>
              <a:rPr sz="5333" spc="-100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these</a:t>
            </a:r>
            <a:r>
              <a:rPr sz="5333" spc="-100" dirty="0">
                <a:solidFill>
                  <a:srgbClr val="C00000"/>
                </a:solidFill>
              </a:rPr>
              <a:t> </a:t>
            </a:r>
            <a:r>
              <a:rPr sz="5333" spc="-13" dirty="0">
                <a:solidFill>
                  <a:srgbClr val="C00000"/>
                </a:solidFill>
              </a:rPr>
              <a:t>containers </a:t>
            </a:r>
            <a:r>
              <a:rPr sz="5333" dirty="0">
                <a:solidFill>
                  <a:srgbClr val="C00000"/>
                </a:solidFill>
              </a:rPr>
              <a:t>inside</a:t>
            </a:r>
            <a:r>
              <a:rPr sz="5333" spc="-100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Pods</a:t>
            </a:r>
            <a:r>
              <a:rPr sz="5333" spc="-100" dirty="0">
                <a:solidFill>
                  <a:srgbClr val="C00000"/>
                </a:solidFill>
              </a:rPr>
              <a:t> </a:t>
            </a:r>
            <a:r>
              <a:rPr sz="5333" spc="-13" dirty="0">
                <a:solidFill>
                  <a:srgbClr val="C00000"/>
                </a:solidFill>
              </a:rPr>
              <a:t>communicate</a:t>
            </a:r>
            <a:r>
              <a:rPr sz="5333" spc="-93" dirty="0">
                <a:solidFill>
                  <a:srgbClr val="C00000"/>
                </a:solidFill>
              </a:rPr>
              <a:t> </a:t>
            </a:r>
            <a:r>
              <a:rPr sz="5333" spc="-27" dirty="0">
                <a:solidFill>
                  <a:srgbClr val="C00000"/>
                </a:solidFill>
              </a:rPr>
              <a:t>with </a:t>
            </a:r>
            <a:r>
              <a:rPr sz="5333" dirty="0">
                <a:solidFill>
                  <a:srgbClr val="C00000"/>
                </a:solidFill>
              </a:rPr>
              <a:t>External</a:t>
            </a:r>
            <a:r>
              <a:rPr sz="5333" spc="-267" dirty="0">
                <a:solidFill>
                  <a:srgbClr val="C00000"/>
                </a:solidFill>
              </a:rPr>
              <a:t> </a:t>
            </a:r>
            <a:r>
              <a:rPr sz="5333" spc="-13" dirty="0">
                <a:solidFill>
                  <a:srgbClr val="C00000"/>
                </a:solidFill>
              </a:rPr>
              <a:t>World?</a:t>
            </a:r>
            <a:endParaRPr sz="5333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4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102205"/>
            <a:ext cx="6805213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Network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Namespace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79176" y="1621969"/>
            <a:ext cx="3671147" cy="3027680"/>
            <a:chOff x="1034382" y="1216477"/>
            <a:chExt cx="2753360" cy="2270760"/>
          </a:xfrm>
        </p:grpSpPr>
        <p:sp>
          <p:nvSpPr>
            <p:cNvPr id="4" name="object 4"/>
            <p:cNvSpPr/>
            <p:nvPr/>
          </p:nvSpPr>
          <p:spPr>
            <a:xfrm>
              <a:off x="1040732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60" h="2258060">
                  <a:moveTo>
                    <a:pt x="2364115" y="2257564"/>
                  </a:moveTo>
                  <a:lnTo>
                    <a:pt x="376268" y="2257564"/>
                  </a:lnTo>
                  <a:lnTo>
                    <a:pt x="329070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70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6" y="12891"/>
                  </a:lnTo>
                  <a:lnTo>
                    <a:pt x="2508107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2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2" y="1928495"/>
                  </a:lnTo>
                  <a:lnTo>
                    <a:pt x="2728892" y="1973943"/>
                  </a:lnTo>
                  <a:lnTo>
                    <a:pt x="2715056" y="2017290"/>
                  </a:lnTo>
                  <a:lnTo>
                    <a:pt x="2696298" y="2058182"/>
                  </a:lnTo>
                  <a:lnTo>
                    <a:pt x="2672969" y="2096266"/>
                  </a:lnTo>
                  <a:lnTo>
                    <a:pt x="2645422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1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40732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60" h="2258060">
                  <a:moveTo>
                    <a:pt x="0" y="376268"/>
                  </a:move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70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6" y="12891"/>
                  </a:lnTo>
                  <a:lnTo>
                    <a:pt x="2508107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2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2" y="1928495"/>
                  </a:lnTo>
                  <a:lnTo>
                    <a:pt x="2728892" y="1973943"/>
                  </a:lnTo>
                  <a:lnTo>
                    <a:pt x="2715056" y="2017290"/>
                  </a:lnTo>
                  <a:lnTo>
                    <a:pt x="2696298" y="2058182"/>
                  </a:lnTo>
                  <a:lnTo>
                    <a:pt x="2672969" y="2096266"/>
                  </a:lnTo>
                  <a:lnTo>
                    <a:pt x="2645422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1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lnTo>
                    <a:pt x="376268" y="2257564"/>
                  </a:lnTo>
                  <a:lnTo>
                    <a:pt x="329070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199312" y="1855604"/>
              <a:ext cx="1062355" cy="516255"/>
            </a:xfrm>
            <a:custGeom>
              <a:avLst/>
              <a:gdLst/>
              <a:ahLst/>
              <a:cxnLst/>
              <a:rect l="l" t="t" r="r" b="b"/>
              <a:pathLst>
                <a:path w="1062355" h="516255">
                  <a:moveTo>
                    <a:pt x="976112" y="515757"/>
                  </a:moveTo>
                  <a:lnTo>
                    <a:pt x="85961" y="515757"/>
                  </a:lnTo>
                  <a:lnTo>
                    <a:pt x="52501" y="509001"/>
                  </a:lnTo>
                  <a:lnTo>
                    <a:pt x="25177" y="490579"/>
                  </a:lnTo>
                  <a:lnTo>
                    <a:pt x="6755" y="463255"/>
                  </a:lnTo>
                  <a:lnTo>
                    <a:pt x="0" y="429795"/>
                  </a:lnTo>
                  <a:lnTo>
                    <a:pt x="0" y="85961"/>
                  </a:lnTo>
                  <a:lnTo>
                    <a:pt x="6641" y="53065"/>
                  </a:lnTo>
                  <a:lnTo>
                    <a:pt x="6755" y="52501"/>
                  </a:lnTo>
                  <a:lnTo>
                    <a:pt x="25177" y="25177"/>
                  </a:lnTo>
                  <a:lnTo>
                    <a:pt x="52501" y="6755"/>
                  </a:lnTo>
                  <a:lnTo>
                    <a:pt x="85961" y="0"/>
                  </a:lnTo>
                  <a:lnTo>
                    <a:pt x="976112" y="0"/>
                  </a:lnTo>
                  <a:lnTo>
                    <a:pt x="1023804" y="14442"/>
                  </a:lnTo>
                  <a:lnTo>
                    <a:pt x="1055530" y="53065"/>
                  </a:lnTo>
                  <a:lnTo>
                    <a:pt x="1062074" y="85961"/>
                  </a:lnTo>
                  <a:lnTo>
                    <a:pt x="1062074" y="429795"/>
                  </a:lnTo>
                  <a:lnTo>
                    <a:pt x="1055318" y="463255"/>
                  </a:lnTo>
                  <a:lnTo>
                    <a:pt x="1036896" y="490579"/>
                  </a:lnTo>
                  <a:lnTo>
                    <a:pt x="1009572" y="509001"/>
                  </a:lnTo>
                  <a:lnTo>
                    <a:pt x="976112" y="51575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199312" y="1855604"/>
              <a:ext cx="1062355" cy="516255"/>
            </a:xfrm>
            <a:custGeom>
              <a:avLst/>
              <a:gdLst/>
              <a:ahLst/>
              <a:cxnLst/>
              <a:rect l="l" t="t" r="r" b="b"/>
              <a:pathLst>
                <a:path w="1062355" h="516255">
                  <a:moveTo>
                    <a:pt x="0" y="85961"/>
                  </a:moveTo>
                  <a:lnTo>
                    <a:pt x="6755" y="52501"/>
                  </a:lnTo>
                  <a:lnTo>
                    <a:pt x="25177" y="25177"/>
                  </a:lnTo>
                  <a:lnTo>
                    <a:pt x="52501" y="6755"/>
                  </a:lnTo>
                  <a:lnTo>
                    <a:pt x="85961" y="0"/>
                  </a:lnTo>
                  <a:lnTo>
                    <a:pt x="976112" y="0"/>
                  </a:lnTo>
                  <a:lnTo>
                    <a:pt x="1023804" y="14442"/>
                  </a:lnTo>
                  <a:lnTo>
                    <a:pt x="1055530" y="53065"/>
                  </a:lnTo>
                  <a:lnTo>
                    <a:pt x="1062074" y="85961"/>
                  </a:lnTo>
                  <a:lnTo>
                    <a:pt x="1062074" y="429795"/>
                  </a:lnTo>
                  <a:lnTo>
                    <a:pt x="1055318" y="463255"/>
                  </a:lnTo>
                  <a:lnTo>
                    <a:pt x="1036896" y="490579"/>
                  </a:lnTo>
                  <a:lnTo>
                    <a:pt x="1009572" y="509001"/>
                  </a:lnTo>
                  <a:lnTo>
                    <a:pt x="976112" y="515757"/>
                  </a:lnTo>
                  <a:lnTo>
                    <a:pt x="85961" y="515757"/>
                  </a:lnTo>
                  <a:lnTo>
                    <a:pt x="52501" y="509001"/>
                  </a:lnTo>
                  <a:lnTo>
                    <a:pt x="25177" y="490579"/>
                  </a:lnTo>
                  <a:lnTo>
                    <a:pt x="6755" y="463255"/>
                  </a:lnTo>
                  <a:lnTo>
                    <a:pt x="0" y="429795"/>
                  </a:lnTo>
                  <a:lnTo>
                    <a:pt x="0" y="8596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28532" y="1207711"/>
            <a:ext cx="653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Pod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4821" y="2578033"/>
            <a:ext cx="805180" cy="44978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indent="192189">
              <a:lnSpc>
                <a:spcPct val="101200"/>
              </a:lnSpc>
              <a:spcBef>
                <a:spcPts val="113"/>
              </a:spcBef>
            </a:pPr>
            <a:r>
              <a:rPr sz="1400" spc="-27" dirty="0">
                <a:latin typeface="Arial MT"/>
                <a:cs typeface="Arial MT"/>
              </a:rPr>
              <a:t>Main </a:t>
            </a:r>
            <a:r>
              <a:rPr sz="1400" spc="-13" dirty="0">
                <a:latin typeface="Arial MT"/>
                <a:cs typeface="Arial MT"/>
              </a:rPr>
              <a:t>Controller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2703" y="3099561"/>
            <a:ext cx="799253" cy="259045"/>
          </a:xfrm>
          <a:prstGeom prst="rect">
            <a:avLst/>
          </a:prstGeom>
          <a:solidFill>
            <a:srgbClr val="B49FFF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776">
              <a:spcBef>
                <a:spcPts val="100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:8080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41189" y="4410821"/>
            <a:ext cx="1347047" cy="430953"/>
            <a:chOff x="1905891" y="3308115"/>
            <a:chExt cx="1010285" cy="323215"/>
          </a:xfrm>
        </p:grpSpPr>
        <p:sp>
          <p:nvSpPr>
            <p:cNvPr id="12" name="object 12"/>
            <p:cNvSpPr/>
            <p:nvPr/>
          </p:nvSpPr>
          <p:spPr>
            <a:xfrm>
              <a:off x="1912241" y="3314465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5" h="310514">
                  <a:moveTo>
                    <a:pt x="945647" y="310284"/>
                  </a:moveTo>
                  <a:lnTo>
                    <a:pt x="51715" y="310284"/>
                  </a:lnTo>
                  <a:lnTo>
                    <a:pt x="31585" y="306220"/>
                  </a:lnTo>
                  <a:lnTo>
                    <a:pt x="15147" y="295137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4"/>
                  </a:lnTo>
                  <a:lnTo>
                    <a:pt x="4064" y="31585"/>
                  </a:lnTo>
                  <a:lnTo>
                    <a:pt x="15147" y="15146"/>
                  </a:lnTo>
                  <a:lnTo>
                    <a:pt x="31585" y="4063"/>
                  </a:lnTo>
                  <a:lnTo>
                    <a:pt x="51715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4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7"/>
                  </a:lnTo>
                  <a:lnTo>
                    <a:pt x="965777" y="306220"/>
                  </a:lnTo>
                  <a:lnTo>
                    <a:pt x="945647" y="310284"/>
                  </a:lnTo>
                  <a:close/>
                </a:path>
              </a:pathLst>
            </a:custGeom>
            <a:solidFill>
              <a:srgbClr val="73CCF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2241" y="3314465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5" h="310514">
                  <a:moveTo>
                    <a:pt x="0" y="51714"/>
                  </a:moveTo>
                  <a:lnTo>
                    <a:pt x="4064" y="31585"/>
                  </a:lnTo>
                  <a:lnTo>
                    <a:pt x="15147" y="15146"/>
                  </a:lnTo>
                  <a:lnTo>
                    <a:pt x="31585" y="4063"/>
                  </a:lnTo>
                  <a:lnTo>
                    <a:pt x="51715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4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7"/>
                  </a:lnTo>
                  <a:lnTo>
                    <a:pt x="965777" y="306220"/>
                  </a:lnTo>
                  <a:lnTo>
                    <a:pt x="945647" y="310284"/>
                  </a:lnTo>
                  <a:lnTo>
                    <a:pt x="51715" y="310284"/>
                  </a:lnTo>
                  <a:lnTo>
                    <a:pt x="31585" y="306220"/>
                  </a:lnTo>
                  <a:lnTo>
                    <a:pt x="15147" y="295137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17412" y="4480432"/>
            <a:ext cx="9939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10.0.30.50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98913" y="1621969"/>
            <a:ext cx="3671147" cy="3027680"/>
            <a:chOff x="5399185" y="1216477"/>
            <a:chExt cx="2753360" cy="2270760"/>
          </a:xfrm>
        </p:grpSpPr>
        <p:sp>
          <p:nvSpPr>
            <p:cNvPr id="16" name="object 16"/>
            <p:cNvSpPr/>
            <p:nvPr/>
          </p:nvSpPr>
          <p:spPr>
            <a:xfrm>
              <a:off x="5405535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59" h="2258060">
                  <a:moveTo>
                    <a:pt x="2364115" y="2257564"/>
                  </a:moveTo>
                  <a:lnTo>
                    <a:pt x="376268" y="2257564"/>
                  </a:lnTo>
                  <a:lnTo>
                    <a:pt x="329069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69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5" y="12891"/>
                  </a:lnTo>
                  <a:lnTo>
                    <a:pt x="2508106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1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1" y="1928495"/>
                  </a:lnTo>
                  <a:lnTo>
                    <a:pt x="2728891" y="1973943"/>
                  </a:lnTo>
                  <a:lnTo>
                    <a:pt x="2715056" y="2017290"/>
                  </a:lnTo>
                  <a:lnTo>
                    <a:pt x="2696297" y="2058182"/>
                  </a:lnTo>
                  <a:lnTo>
                    <a:pt x="2672968" y="2096266"/>
                  </a:lnTo>
                  <a:lnTo>
                    <a:pt x="2645421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0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05535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59" h="2258060">
                  <a:moveTo>
                    <a:pt x="0" y="376268"/>
                  </a:move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69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5" y="12891"/>
                  </a:lnTo>
                  <a:lnTo>
                    <a:pt x="2508106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1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1" y="1928495"/>
                  </a:lnTo>
                  <a:lnTo>
                    <a:pt x="2728891" y="1973943"/>
                  </a:lnTo>
                  <a:lnTo>
                    <a:pt x="2715056" y="2017290"/>
                  </a:lnTo>
                  <a:lnTo>
                    <a:pt x="2696297" y="2058182"/>
                  </a:lnTo>
                  <a:lnTo>
                    <a:pt x="2672968" y="2096266"/>
                  </a:lnTo>
                  <a:lnTo>
                    <a:pt x="2645421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0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lnTo>
                    <a:pt x="376268" y="2257564"/>
                  </a:lnTo>
                  <a:lnTo>
                    <a:pt x="329069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267305" y="1821423"/>
              <a:ext cx="1346200" cy="716280"/>
            </a:xfrm>
            <a:custGeom>
              <a:avLst/>
              <a:gdLst/>
              <a:ahLst/>
              <a:cxnLst/>
              <a:rect l="l" t="t" r="r" b="b"/>
              <a:pathLst>
                <a:path w="1346200" h="716280">
                  <a:moveTo>
                    <a:pt x="1226501" y="716042"/>
                  </a:moveTo>
                  <a:lnTo>
                    <a:pt x="119342" y="716042"/>
                  </a:lnTo>
                  <a:lnTo>
                    <a:pt x="72889" y="706664"/>
                  </a:lnTo>
                  <a:lnTo>
                    <a:pt x="34954" y="681088"/>
                  </a:lnTo>
                  <a:lnTo>
                    <a:pt x="9378" y="643153"/>
                  </a:lnTo>
                  <a:lnTo>
                    <a:pt x="0" y="596700"/>
                  </a:lnTo>
                  <a:lnTo>
                    <a:pt x="0" y="119342"/>
                  </a:lnTo>
                  <a:lnTo>
                    <a:pt x="9378" y="72889"/>
                  </a:lnTo>
                  <a:lnTo>
                    <a:pt x="34954" y="34954"/>
                  </a:lnTo>
                  <a:lnTo>
                    <a:pt x="72889" y="9378"/>
                  </a:lnTo>
                  <a:lnTo>
                    <a:pt x="119342" y="0"/>
                  </a:lnTo>
                  <a:lnTo>
                    <a:pt x="1226501" y="0"/>
                  </a:lnTo>
                  <a:lnTo>
                    <a:pt x="1272172" y="9084"/>
                  </a:lnTo>
                  <a:lnTo>
                    <a:pt x="1310890" y="34954"/>
                  </a:lnTo>
                  <a:lnTo>
                    <a:pt x="1336760" y="73672"/>
                  </a:lnTo>
                  <a:lnTo>
                    <a:pt x="1345844" y="119342"/>
                  </a:lnTo>
                  <a:lnTo>
                    <a:pt x="1345844" y="596700"/>
                  </a:lnTo>
                  <a:lnTo>
                    <a:pt x="1336466" y="643153"/>
                  </a:lnTo>
                  <a:lnTo>
                    <a:pt x="1310890" y="681088"/>
                  </a:lnTo>
                  <a:lnTo>
                    <a:pt x="1272955" y="706664"/>
                  </a:lnTo>
                  <a:lnTo>
                    <a:pt x="1226501" y="71604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67305" y="1821423"/>
              <a:ext cx="1346200" cy="716280"/>
            </a:xfrm>
            <a:custGeom>
              <a:avLst/>
              <a:gdLst/>
              <a:ahLst/>
              <a:cxnLst/>
              <a:rect l="l" t="t" r="r" b="b"/>
              <a:pathLst>
                <a:path w="1346200" h="716280">
                  <a:moveTo>
                    <a:pt x="0" y="119342"/>
                  </a:moveTo>
                  <a:lnTo>
                    <a:pt x="9378" y="72889"/>
                  </a:lnTo>
                  <a:lnTo>
                    <a:pt x="34954" y="34954"/>
                  </a:lnTo>
                  <a:lnTo>
                    <a:pt x="72889" y="9378"/>
                  </a:lnTo>
                  <a:lnTo>
                    <a:pt x="119342" y="0"/>
                  </a:lnTo>
                  <a:lnTo>
                    <a:pt x="1226501" y="0"/>
                  </a:lnTo>
                  <a:lnTo>
                    <a:pt x="1272172" y="9084"/>
                  </a:lnTo>
                  <a:lnTo>
                    <a:pt x="1310890" y="34954"/>
                  </a:lnTo>
                  <a:lnTo>
                    <a:pt x="1336760" y="73672"/>
                  </a:lnTo>
                  <a:lnTo>
                    <a:pt x="1345844" y="119342"/>
                  </a:lnTo>
                  <a:lnTo>
                    <a:pt x="1345844" y="596700"/>
                  </a:lnTo>
                  <a:lnTo>
                    <a:pt x="1336466" y="643153"/>
                  </a:lnTo>
                  <a:lnTo>
                    <a:pt x="1310890" y="681088"/>
                  </a:lnTo>
                  <a:lnTo>
                    <a:pt x="1272955" y="706664"/>
                  </a:lnTo>
                  <a:lnTo>
                    <a:pt x="1226501" y="716042"/>
                  </a:lnTo>
                  <a:lnTo>
                    <a:pt x="119342" y="716042"/>
                  </a:lnTo>
                  <a:lnTo>
                    <a:pt x="72889" y="706664"/>
                  </a:lnTo>
                  <a:lnTo>
                    <a:pt x="34954" y="681088"/>
                  </a:lnTo>
                  <a:lnTo>
                    <a:pt x="9378" y="643153"/>
                  </a:lnTo>
                  <a:lnTo>
                    <a:pt x="0" y="596700"/>
                  </a:lnTo>
                  <a:lnTo>
                    <a:pt x="0" y="119342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48271" y="1207711"/>
            <a:ext cx="653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Pod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67" dirty="0">
                <a:latin typeface="Arial MT"/>
                <a:cs typeface="Arial MT"/>
              </a:rPr>
              <a:t>2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45274" y="2639566"/>
            <a:ext cx="101684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67732" marR="6773" indent="-51645">
              <a:lnSpc>
                <a:spcPts val="1907"/>
              </a:lnSpc>
              <a:spcBef>
                <a:spcPts val="207"/>
              </a:spcBef>
            </a:pPr>
            <a:r>
              <a:rPr sz="1600" spc="-13" dirty="0">
                <a:latin typeface="Arial MT"/>
                <a:cs typeface="Arial MT"/>
              </a:rPr>
              <a:t>Supporting Controller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54404" y="3271358"/>
            <a:ext cx="799253" cy="259045"/>
          </a:xfrm>
          <a:prstGeom prst="rect">
            <a:avLst/>
          </a:prstGeom>
          <a:solidFill>
            <a:srgbClr val="B49FFF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776">
              <a:spcBef>
                <a:spcPts val="100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:7777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580259" y="4386017"/>
            <a:ext cx="1347047" cy="430953"/>
            <a:chOff x="6435194" y="3289512"/>
            <a:chExt cx="1010285" cy="323215"/>
          </a:xfrm>
        </p:grpSpPr>
        <p:sp>
          <p:nvSpPr>
            <p:cNvPr id="24" name="object 24"/>
            <p:cNvSpPr/>
            <p:nvPr/>
          </p:nvSpPr>
          <p:spPr>
            <a:xfrm>
              <a:off x="6441544" y="3295862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4" h="310514">
                  <a:moveTo>
                    <a:pt x="945647" y="310285"/>
                  </a:moveTo>
                  <a:lnTo>
                    <a:pt x="51714" y="310285"/>
                  </a:lnTo>
                  <a:lnTo>
                    <a:pt x="31585" y="306221"/>
                  </a:lnTo>
                  <a:lnTo>
                    <a:pt x="15146" y="295138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5"/>
                  </a:lnTo>
                  <a:lnTo>
                    <a:pt x="4064" y="31585"/>
                  </a:lnTo>
                  <a:lnTo>
                    <a:pt x="15146" y="15146"/>
                  </a:lnTo>
                  <a:lnTo>
                    <a:pt x="31585" y="4064"/>
                  </a:lnTo>
                  <a:lnTo>
                    <a:pt x="51714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5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8"/>
                  </a:lnTo>
                  <a:lnTo>
                    <a:pt x="965777" y="306221"/>
                  </a:lnTo>
                  <a:lnTo>
                    <a:pt x="945647" y="310285"/>
                  </a:lnTo>
                  <a:close/>
                </a:path>
              </a:pathLst>
            </a:custGeom>
            <a:solidFill>
              <a:srgbClr val="73CCF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441544" y="3295862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4" h="310514">
                  <a:moveTo>
                    <a:pt x="0" y="51715"/>
                  </a:moveTo>
                  <a:lnTo>
                    <a:pt x="4064" y="31585"/>
                  </a:lnTo>
                  <a:lnTo>
                    <a:pt x="15146" y="15146"/>
                  </a:lnTo>
                  <a:lnTo>
                    <a:pt x="31585" y="4064"/>
                  </a:lnTo>
                  <a:lnTo>
                    <a:pt x="51714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5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8"/>
                  </a:lnTo>
                  <a:lnTo>
                    <a:pt x="965777" y="306221"/>
                  </a:lnTo>
                  <a:lnTo>
                    <a:pt x="945647" y="310285"/>
                  </a:lnTo>
                  <a:lnTo>
                    <a:pt x="51714" y="310285"/>
                  </a:lnTo>
                  <a:lnTo>
                    <a:pt x="31585" y="306221"/>
                  </a:lnTo>
                  <a:lnTo>
                    <a:pt x="15146" y="295138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5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756483" y="4455629"/>
            <a:ext cx="9939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10.0.30.60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56317" y="2486721"/>
            <a:ext cx="1669627" cy="662940"/>
            <a:chOff x="2442238" y="1865040"/>
            <a:chExt cx="1252220" cy="497205"/>
          </a:xfrm>
        </p:grpSpPr>
        <p:sp>
          <p:nvSpPr>
            <p:cNvPr id="28" name="object 28"/>
            <p:cNvSpPr/>
            <p:nvPr/>
          </p:nvSpPr>
          <p:spPr>
            <a:xfrm>
              <a:off x="2448588" y="1871390"/>
              <a:ext cx="1239520" cy="484505"/>
            </a:xfrm>
            <a:custGeom>
              <a:avLst/>
              <a:gdLst/>
              <a:ahLst/>
              <a:cxnLst/>
              <a:rect l="l" t="t" r="r" b="b"/>
              <a:pathLst>
                <a:path w="1239520" h="484505">
                  <a:moveTo>
                    <a:pt x="1158634" y="484185"/>
                  </a:moveTo>
                  <a:lnTo>
                    <a:pt x="80699" y="484185"/>
                  </a:lnTo>
                  <a:lnTo>
                    <a:pt x="49287" y="477844"/>
                  </a:lnTo>
                  <a:lnTo>
                    <a:pt x="23636" y="460549"/>
                  </a:lnTo>
                  <a:lnTo>
                    <a:pt x="6341" y="434898"/>
                  </a:lnTo>
                  <a:lnTo>
                    <a:pt x="0" y="403486"/>
                  </a:lnTo>
                  <a:lnTo>
                    <a:pt x="0" y="80699"/>
                  </a:lnTo>
                  <a:lnTo>
                    <a:pt x="6234" y="49817"/>
                  </a:lnTo>
                  <a:lnTo>
                    <a:pt x="6341" y="49287"/>
                  </a:lnTo>
                  <a:lnTo>
                    <a:pt x="23636" y="23636"/>
                  </a:lnTo>
                  <a:lnTo>
                    <a:pt x="49287" y="6341"/>
                  </a:lnTo>
                  <a:lnTo>
                    <a:pt x="80699" y="0"/>
                  </a:lnTo>
                  <a:lnTo>
                    <a:pt x="1158634" y="0"/>
                  </a:lnTo>
                  <a:lnTo>
                    <a:pt x="1203406" y="13558"/>
                  </a:lnTo>
                  <a:lnTo>
                    <a:pt x="1233191" y="49817"/>
                  </a:lnTo>
                  <a:lnTo>
                    <a:pt x="1239333" y="80699"/>
                  </a:lnTo>
                  <a:lnTo>
                    <a:pt x="1239333" y="403486"/>
                  </a:lnTo>
                  <a:lnTo>
                    <a:pt x="1232992" y="434898"/>
                  </a:lnTo>
                  <a:lnTo>
                    <a:pt x="1215697" y="460549"/>
                  </a:lnTo>
                  <a:lnTo>
                    <a:pt x="1190046" y="477844"/>
                  </a:lnTo>
                  <a:lnTo>
                    <a:pt x="1158634" y="48418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48588" y="1871390"/>
              <a:ext cx="1239520" cy="484505"/>
            </a:xfrm>
            <a:custGeom>
              <a:avLst/>
              <a:gdLst/>
              <a:ahLst/>
              <a:cxnLst/>
              <a:rect l="l" t="t" r="r" b="b"/>
              <a:pathLst>
                <a:path w="1239520" h="484505">
                  <a:moveTo>
                    <a:pt x="0" y="80699"/>
                  </a:moveTo>
                  <a:lnTo>
                    <a:pt x="6341" y="49287"/>
                  </a:lnTo>
                  <a:lnTo>
                    <a:pt x="23636" y="23636"/>
                  </a:lnTo>
                  <a:lnTo>
                    <a:pt x="49287" y="6341"/>
                  </a:lnTo>
                  <a:lnTo>
                    <a:pt x="80699" y="0"/>
                  </a:lnTo>
                  <a:lnTo>
                    <a:pt x="1158634" y="0"/>
                  </a:lnTo>
                  <a:lnTo>
                    <a:pt x="1203406" y="13558"/>
                  </a:lnTo>
                  <a:lnTo>
                    <a:pt x="1233191" y="49817"/>
                  </a:lnTo>
                  <a:lnTo>
                    <a:pt x="1239333" y="80699"/>
                  </a:lnTo>
                  <a:lnTo>
                    <a:pt x="1239333" y="403486"/>
                  </a:lnTo>
                  <a:lnTo>
                    <a:pt x="1232992" y="434898"/>
                  </a:lnTo>
                  <a:lnTo>
                    <a:pt x="1215697" y="460549"/>
                  </a:lnTo>
                  <a:lnTo>
                    <a:pt x="1190046" y="477844"/>
                  </a:lnTo>
                  <a:lnTo>
                    <a:pt x="1158634" y="484185"/>
                  </a:lnTo>
                  <a:lnTo>
                    <a:pt x="80699" y="484185"/>
                  </a:lnTo>
                  <a:lnTo>
                    <a:pt x="49287" y="477844"/>
                  </a:lnTo>
                  <a:lnTo>
                    <a:pt x="23636" y="460549"/>
                  </a:lnTo>
                  <a:lnTo>
                    <a:pt x="6341" y="434898"/>
                  </a:lnTo>
                  <a:lnTo>
                    <a:pt x="0" y="403486"/>
                  </a:lnTo>
                  <a:lnTo>
                    <a:pt x="0" y="80699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82645" y="2551617"/>
            <a:ext cx="101684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67732" marR="6773" indent="-51645">
              <a:lnSpc>
                <a:spcPts val="1907"/>
              </a:lnSpc>
              <a:spcBef>
                <a:spcPts val="207"/>
              </a:spcBef>
            </a:pPr>
            <a:r>
              <a:rPr sz="1600" spc="-13" dirty="0">
                <a:latin typeface="Arial MT"/>
                <a:cs typeface="Arial MT"/>
              </a:rPr>
              <a:t>Supporting Controller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79726" y="3085723"/>
            <a:ext cx="799253" cy="259045"/>
          </a:xfrm>
          <a:prstGeom prst="rect">
            <a:avLst/>
          </a:prstGeom>
          <a:solidFill>
            <a:srgbClr val="B49FFF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776">
              <a:spcBef>
                <a:spcPts val="100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:3000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25707" y="3363100"/>
            <a:ext cx="4114800" cy="2514600"/>
            <a:chOff x="694280" y="2522325"/>
            <a:chExt cx="3086100" cy="1885950"/>
          </a:xfrm>
        </p:grpSpPr>
        <p:sp>
          <p:nvSpPr>
            <p:cNvPr id="33" name="object 33"/>
            <p:cNvSpPr/>
            <p:nvPr/>
          </p:nvSpPr>
          <p:spPr>
            <a:xfrm>
              <a:off x="981319" y="2537466"/>
              <a:ext cx="765810" cy="1511300"/>
            </a:xfrm>
            <a:custGeom>
              <a:avLst/>
              <a:gdLst/>
              <a:ahLst/>
              <a:cxnLst/>
              <a:rect l="l" t="t" r="r" b="b"/>
              <a:pathLst>
                <a:path w="765810" h="1511300">
                  <a:moveTo>
                    <a:pt x="765287" y="0"/>
                  </a:moveTo>
                  <a:lnTo>
                    <a:pt x="0" y="1510938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961788" y="4041297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20">
                  <a:moveTo>
                    <a:pt x="0" y="45669"/>
                  </a:moveTo>
                  <a:lnTo>
                    <a:pt x="5495" y="0"/>
                  </a:lnTo>
                  <a:lnTo>
                    <a:pt x="33566" y="14217"/>
                  </a:lnTo>
                  <a:lnTo>
                    <a:pt x="0" y="4566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61788" y="4041297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20">
                  <a:moveTo>
                    <a:pt x="5495" y="0"/>
                  </a:moveTo>
                  <a:lnTo>
                    <a:pt x="0" y="45669"/>
                  </a:lnTo>
                  <a:lnTo>
                    <a:pt x="33566" y="14217"/>
                  </a:lnTo>
                  <a:lnTo>
                    <a:pt x="5495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059218" y="2527087"/>
              <a:ext cx="697230" cy="1459230"/>
            </a:xfrm>
            <a:custGeom>
              <a:avLst/>
              <a:gdLst/>
              <a:ahLst/>
              <a:cxnLst/>
              <a:rect l="l" t="t" r="r" b="b"/>
              <a:pathLst>
                <a:path w="697229" h="1459229">
                  <a:moveTo>
                    <a:pt x="0" y="0"/>
                  </a:moveTo>
                  <a:lnTo>
                    <a:pt x="697163" y="145923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742186" y="3979538"/>
              <a:ext cx="33020" cy="46355"/>
            </a:xfrm>
            <a:custGeom>
              <a:avLst/>
              <a:gdLst/>
              <a:ahLst/>
              <a:cxnLst/>
              <a:rect l="l" t="t" r="r" b="b"/>
              <a:pathLst>
                <a:path w="33020" h="46354">
                  <a:moveTo>
                    <a:pt x="32829" y="45784"/>
                  </a:moveTo>
                  <a:lnTo>
                    <a:pt x="0" y="13564"/>
                  </a:lnTo>
                  <a:lnTo>
                    <a:pt x="28391" y="0"/>
                  </a:lnTo>
                  <a:lnTo>
                    <a:pt x="32829" y="45784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742186" y="3979538"/>
              <a:ext cx="33020" cy="46355"/>
            </a:xfrm>
            <a:custGeom>
              <a:avLst/>
              <a:gdLst/>
              <a:ahLst/>
              <a:cxnLst/>
              <a:rect l="l" t="t" r="r" b="b"/>
              <a:pathLst>
                <a:path w="33020" h="46354">
                  <a:moveTo>
                    <a:pt x="0" y="13564"/>
                  </a:moveTo>
                  <a:lnTo>
                    <a:pt x="32829" y="45784"/>
                  </a:lnTo>
                  <a:lnTo>
                    <a:pt x="28391" y="0"/>
                  </a:lnTo>
                  <a:lnTo>
                    <a:pt x="0" y="13564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00630" y="4141447"/>
              <a:ext cx="1423035" cy="260350"/>
            </a:xfrm>
            <a:custGeom>
              <a:avLst/>
              <a:gdLst/>
              <a:ahLst/>
              <a:cxnLst/>
              <a:rect l="l" t="t" r="r" b="b"/>
              <a:pathLst>
                <a:path w="1423035" h="260350">
                  <a:moveTo>
                    <a:pt x="1379359" y="260301"/>
                  </a:moveTo>
                  <a:lnTo>
                    <a:pt x="43384" y="260301"/>
                  </a:lnTo>
                  <a:lnTo>
                    <a:pt x="26497" y="256892"/>
                  </a:lnTo>
                  <a:lnTo>
                    <a:pt x="12707" y="247594"/>
                  </a:lnTo>
                  <a:lnTo>
                    <a:pt x="3409" y="233804"/>
                  </a:lnTo>
                  <a:lnTo>
                    <a:pt x="0" y="216917"/>
                  </a:lnTo>
                  <a:lnTo>
                    <a:pt x="0" y="43384"/>
                  </a:lnTo>
                  <a:lnTo>
                    <a:pt x="3409" y="26497"/>
                  </a:lnTo>
                  <a:lnTo>
                    <a:pt x="12707" y="12706"/>
                  </a:lnTo>
                  <a:lnTo>
                    <a:pt x="26497" y="3409"/>
                  </a:lnTo>
                  <a:lnTo>
                    <a:pt x="43384" y="0"/>
                  </a:lnTo>
                  <a:lnTo>
                    <a:pt x="1379359" y="0"/>
                  </a:lnTo>
                  <a:lnTo>
                    <a:pt x="1415454" y="19314"/>
                  </a:lnTo>
                  <a:lnTo>
                    <a:pt x="1422743" y="43384"/>
                  </a:lnTo>
                  <a:lnTo>
                    <a:pt x="1422743" y="216917"/>
                  </a:lnTo>
                  <a:lnTo>
                    <a:pt x="1419334" y="233804"/>
                  </a:lnTo>
                  <a:lnTo>
                    <a:pt x="1410036" y="247594"/>
                  </a:lnTo>
                  <a:lnTo>
                    <a:pt x="1396246" y="256892"/>
                  </a:lnTo>
                  <a:lnTo>
                    <a:pt x="1379359" y="260301"/>
                  </a:lnTo>
                  <a:close/>
                </a:path>
              </a:pathLst>
            </a:custGeom>
            <a:solidFill>
              <a:srgbClr val="73CCF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00630" y="4141447"/>
              <a:ext cx="1423035" cy="260350"/>
            </a:xfrm>
            <a:custGeom>
              <a:avLst/>
              <a:gdLst/>
              <a:ahLst/>
              <a:cxnLst/>
              <a:rect l="l" t="t" r="r" b="b"/>
              <a:pathLst>
                <a:path w="1423035" h="260350">
                  <a:moveTo>
                    <a:pt x="0" y="43384"/>
                  </a:moveTo>
                  <a:lnTo>
                    <a:pt x="3409" y="26497"/>
                  </a:lnTo>
                  <a:lnTo>
                    <a:pt x="12707" y="12706"/>
                  </a:lnTo>
                  <a:lnTo>
                    <a:pt x="26497" y="3409"/>
                  </a:lnTo>
                  <a:lnTo>
                    <a:pt x="43384" y="0"/>
                  </a:lnTo>
                  <a:lnTo>
                    <a:pt x="1379359" y="0"/>
                  </a:lnTo>
                  <a:lnTo>
                    <a:pt x="1415454" y="19314"/>
                  </a:lnTo>
                  <a:lnTo>
                    <a:pt x="1422743" y="43384"/>
                  </a:lnTo>
                  <a:lnTo>
                    <a:pt x="1422743" y="216917"/>
                  </a:lnTo>
                  <a:lnTo>
                    <a:pt x="1419334" y="233804"/>
                  </a:lnTo>
                  <a:lnTo>
                    <a:pt x="1410036" y="247594"/>
                  </a:lnTo>
                  <a:lnTo>
                    <a:pt x="1396246" y="256892"/>
                  </a:lnTo>
                  <a:lnTo>
                    <a:pt x="1379359" y="260301"/>
                  </a:lnTo>
                  <a:lnTo>
                    <a:pt x="43384" y="260301"/>
                  </a:lnTo>
                  <a:lnTo>
                    <a:pt x="26497" y="256892"/>
                  </a:lnTo>
                  <a:lnTo>
                    <a:pt x="12707" y="247594"/>
                  </a:lnTo>
                  <a:lnTo>
                    <a:pt x="3409" y="233804"/>
                  </a:lnTo>
                  <a:lnTo>
                    <a:pt x="0" y="216917"/>
                  </a:lnTo>
                  <a:lnTo>
                    <a:pt x="0" y="4338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31269" y="5549753"/>
            <a:ext cx="15028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10.0.30.50:8080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070490" y="5485400"/>
            <a:ext cx="1914313" cy="364067"/>
            <a:chOff x="3052867" y="4114050"/>
            <a:chExt cx="1435735" cy="273050"/>
          </a:xfrm>
        </p:grpSpPr>
        <p:sp>
          <p:nvSpPr>
            <p:cNvPr id="43" name="object 43"/>
            <p:cNvSpPr/>
            <p:nvPr/>
          </p:nvSpPr>
          <p:spPr>
            <a:xfrm>
              <a:off x="3059217" y="4120400"/>
              <a:ext cx="1423035" cy="260350"/>
            </a:xfrm>
            <a:custGeom>
              <a:avLst/>
              <a:gdLst/>
              <a:ahLst/>
              <a:cxnLst/>
              <a:rect l="l" t="t" r="r" b="b"/>
              <a:pathLst>
                <a:path w="1423035" h="260350">
                  <a:moveTo>
                    <a:pt x="1379359" y="260301"/>
                  </a:moveTo>
                  <a:lnTo>
                    <a:pt x="43384" y="260301"/>
                  </a:lnTo>
                  <a:lnTo>
                    <a:pt x="26497" y="256892"/>
                  </a:lnTo>
                  <a:lnTo>
                    <a:pt x="12706" y="247594"/>
                  </a:lnTo>
                  <a:lnTo>
                    <a:pt x="3409" y="233804"/>
                  </a:lnTo>
                  <a:lnTo>
                    <a:pt x="0" y="216917"/>
                  </a:lnTo>
                  <a:lnTo>
                    <a:pt x="0" y="43384"/>
                  </a:lnTo>
                  <a:lnTo>
                    <a:pt x="3409" y="26497"/>
                  </a:lnTo>
                  <a:lnTo>
                    <a:pt x="12706" y="12706"/>
                  </a:lnTo>
                  <a:lnTo>
                    <a:pt x="26497" y="3409"/>
                  </a:lnTo>
                  <a:lnTo>
                    <a:pt x="43384" y="0"/>
                  </a:lnTo>
                  <a:lnTo>
                    <a:pt x="1379359" y="0"/>
                  </a:lnTo>
                  <a:lnTo>
                    <a:pt x="1415454" y="19314"/>
                  </a:lnTo>
                  <a:lnTo>
                    <a:pt x="1422743" y="43384"/>
                  </a:lnTo>
                  <a:lnTo>
                    <a:pt x="1422743" y="216917"/>
                  </a:lnTo>
                  <a:lnTo>
                    <a:pt x="1419334" y="233804"/>
                  </a:lnTo>
                  <a:lnTo>
                    <a:pt x="1410036" y="247594"/>
                  </a:lnTo>
                  <a:lnTo>
                    <a:pt x="1396246" y="256892"/>
                  </a:lnTo>
                  <a:lnTo>
                    <a:pt x="1379359" y="260301"/>
                  </a:lnTo>
                  <a:close/>
                </a:path>
              </a:pathLst>
            </a:custGeom>
            <a:solidFill>
              <a:srgbClr val="73CCF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059217" y="4120400"/>
              <a:ext cx="1423035" cy="260350"/>
            </a:xfrm>
            <a:custGeom>
              <a:avLst/>
              <a:gdLst/>
              <a:ahLst/>
              <a:cxnLst/>
              <a:rect l="l" t="t" r="r" b="b"/>
              <a:pathLst>
                <a:path w="1423035" h="260350">
                  <a:moveTo>
                    <a:pt x="0" y="43384"/>
                  </a:moveTo>
                  <a:lnTo>
                    <a:pt x="3409" y="26497"/>
                  </a:lnTo>
                  <a:lnTo>
                    <a:pt x="12706" y="12706"/>
                  </a:lnTo>
                  <a:lnTo>
                    <a:pt x="26497" y="3409"/>
                  </a:lnTo>
                  <a:lnTo>
                    <a:pt x="43384" y="0"/>
                  </a:lnTo>
                  <a:lnTo>
                    <a:pt x="1379359" y="0"/>
                  </a:lnTo>
                  <a:lnTo>
                    <a:pt x="1415454" y="19314"/>
                  </a:lnTo>
                  <a:lnTo>
                    <a:pt x="1422743" y="43384"/>
                  </a:lnTo>
                  <a:lnTo>
                    <a:pt x="1422743" y="216917"/>
                  </a:lnTo>
                  <a:lnTo>
                    <a:pt x="1419334" y="233804"/>
                  </a:lnTo>
                  <a:lnTo>
                    <a:pt x="1410036" y="247594"/>
                  </a:lnTo>
                  <a:lnTo>
                    <a:pt x="1396246" y="256892"/>
                  </a:lnTo>
                  <a:lnTo>
                    <a:pt x="1379359" y="260301"/>
                  </a:lnTo>
                  <a:lnTo>
                    <a:pt x="43384" y="260301"/>
                  </a:lnTo>
                  <a:lnTo>
                    <a:pt x="26497" y="256892"/>
                  </a:lnTo>
                  <a:lnTo>
                    <a:pt x="12706" y="247594"/>
                  </a:lnTo>
                  <a:lnTo>
                    <a:pt x="3409" y="233804"/>
                  </a:lnTo>
                  <a:lnTo>
                    <a:pt x="0" y="216917"/>
                  </a:lnTo>
                  <a:lnTo>
                    <a:pt x="0" y="4338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276053" y="5521690"/>
            <a:ext cx="15028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10.0.30.50:3000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02168" y="6431300"/>
            <a:ext cx="222673" cy="205976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>
              <a:spcBef>
                <a:spcPts val="7"/>
              </a:spcBef>
            </a:pPr>
            <a:r>
              <a:rPr sz="1333" spc="-33" dirty="0">
                <a:solidFill>
                  <a:srgbClr val="FFAB40"/>
                </a:solidFill>
                <a:latin typeface="Arial MT"/>
                <a:cs typeface="Arial MT"/>
              </a:rPr>
              <a:t>50</a:t>
            </a:r>
            <a:endParaRPr sz="13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0906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5928"/>
            <a:ext cx="10515600" cy="1343958"/>
          </a:xfrm>
          <a:prstGeom prst="rect">
            <a:avLst/>
          </a:prstGeom>
        </p:spPr>
        <p:txBody>
          <a:bodyPr vert="horz" wrap="square" lIns="0" tIns="144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140"/>
              </a:spcBef>
            </a:pPr>
            <a:r>
              <a:rPr dirty="0"/>
              <a:t>A</a:t>
            </a:r>
            <a:r>
              <a:rPr spc="-233" dirty="0"/>
              <a:t> </a:t>
            </a:r>
            <a:r>
              <a:rPr dirty="0"/>
              <a:t>Cargo</a:t>
            </a:r>
            <a:r>
              <a:rPr spc="13" dirty="0"/>
              <a:t> </a:t>
            </a:r>
            <a:r>
              <a:rPr spc="-13" dirty="0"/>
              <a:t>Ship…</a:t>
            </a:r>
          </a:p>
          <a:p>
            <a:pPr marL="16933">
              <a:lnSpc>
                <a:spcPct val="100000"/>
              </a:lnSpc>
              <a:spcBef>
                <a:spcPts val="720"/>
              </a:spcBef>
            </a:pPr>
            <a:r>
              <a:rPr sz="2800" dirty="0">
                <a:solidFill>
                  <a:srgbClr val="595959"/>
                </a:solidFill>
              </a:rPr>
              <a:t>Host</a:t>
            </a:r>
            <a:r>
              <a:rPr sz="2800" spc="-18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Application</a:t>
            </a:r>
            <a:r>
              <a:rPr sz="2800" spc="-3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as</a:t>
            </a:r>
            <a:r>
              <a:rPr sz="2800" spc="-3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Containers</a:t>
            </a:r>
            <a:r>
              <a:rPr sz="2800" spc="-40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~</a:t>
            </a:r>
            <a:r>
              <a:rPr sz="2800" spc="-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0097A7"/>
                </a:solidFill>
              </a:rPr>
              <a:t>Worker</a:t>
            </a:r>
            <a:r>
              <a:rPr sz="2800" spc="-33" dirty="0">
                <a:solidFill>
                  <a:srgbClr val="0097A7"/>
                </a:solidFill>
              </a:rPr>
              <a:t> </a:t>
            </a:r>
            <a:r>
              <a:rPr sz="2800" spc="-13" dirty="0">
                <a:solidFill>
                  <a:srgbClr val="0097A7"/>
                </a:solidFill>
              </a:rPr>
              <a:t>Nodes</a:t>
            </a:r>
            <a:endParaRPr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83" y="2298242"/>
            <a:ext cx="5975238" cy="34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011767" y="1771256"/>
            <a:ext cx="7749540" cy="16584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5333" dirty="0">
                <a:solidFill>
                  <a:srgbClr val="C00000"/>
                </a:solidFill>
                <a:latin typeface="Arial MT"/>
                <a:cs typeface="Arial MT"/>
              </a:rPr>
              <a:t>How</a:t>
            </a:r>
            <a:r>
              <a:rPr sz="5333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5333" dirty="0">
                <a:solidFill>
                  <a:srgbClr val="C00000"/>
                </a:solidFill>
                <a:latin typeface="Arial MT"/>
                <a:cs typeface="Arial MT"/>
              </a:rPr>
              <a:t>does</a:t>
            </a:r>
            <a:r>
              <a:rPr sz="5333" spc="-5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5333" dirty="0">
                <a:solidFill>
                  <a:srgbClr val="C00000"/>
                </a:solidFill>
                <a:latin typeface="Arial MT"/>
                <a:cs typeface="Arial MT"/>
              </a:rPr>
              <a:t>one</a:t>
            </a:r>
            <a:r>
              <a:rPr sz="5333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5333" dirty="0">
                <a:solidFill>
                  <a:srgbClr val="C00000"/>
                </a:solidFill>
                <a:latin typeface="Arial MT"/>
                <a:cs typeface="Arial MT"/>
              </a:rPr>
              <a:t>Pod</a:t>
            </a:r>
            <a:r>
              <a:rPr sz="5333" spc="-5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5333" dirty="0">
                <a:solidFill>
                  <a:srgbClr val="C00000"/>
                </a:solidFill>
                <a:latin typeface="Arial MT"/>
                <a:cs typeface="Arial MT"/>
              </a:rPr>
              <a:t>talk</a:t>
            </a:r>
            <a:r>
              <a:rPr sz="5333" spc="-5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5333" spc="-33" dirty="0">
                <a:solidFill>
                  <a:srgbClr val="C00000"/>
                </a:solidFill>
                <a:latin typeface="Arial MT"/>
                <a:cs typeface="Arial MT"/>
              </a:rPr>
              <a:t>to </a:t>
            </a:r>
            <a:r>
              <a:rPr sz="5333" dirty="0">
                <a:solidFill>
                  <a:srgbClr val="C00000"/>
                </a:solidFill>
                <a:latin typeface="Arial MT"/>
                <a:cs typeface="Arial MT"/>
              </a:rPr>
              <a:t>another</a:t>
            </a:r>
            <a:r>
              <a:rPr sz="5333" spc="-19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5333" spc="-27" dirty="0">
                <a:solidFill>
                  <a:srgbClr val="C00000"/>
                </a:solidFill>
                <a:latin typeface="Arial MT"/>
                <a:cs typeface="Arial MT"/>
              </a:rPr>
              <a:t>Pod?</a:t>
            </a:r>
            <a:endParaRPr sz="5333" dirty="0">
              <a:solidFill>
                <a:srgbClr val="C00000"/>
              </a:solidFill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1767" y="3643400"/>
            <a:ext cx="593174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solidFill>
                  <a:srgbClr val="C00000"/>
                </a:solidFill>
                <a:latin typeface="Arial MT"/>
                <a:cs typeface="Arial MT"/>
              </a:rPr>
              <a:t>Welcome</a:t>
            </a:r>
            <a:r>
              <a:rPr sz="2667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C00000"/>
                </a:solidFill>
                <a:latin typeface="Arial MT"/>
                <a:cs typeface="Arial MT"/>
              </a:rPr>
              <a:t>to</a:t>
            </a:r>
            <a:r>
              <a:rPr sz="2667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C00000"/>
                </a:solidFill>
                <a:latin typeface="Arial MT"/>
                <a:cs typeface="Arial MT"/>
              </a:rPr>
              <a:t>Inter-</a:t>
            </a:r>
            <a:r>
              <a:rPr sz="2667" dirty="0">
                <a:solidFill>
                  <a:srgbClr val="C00000"/>
                </a:solidFill>
                <a:latin typeface="Arial MT"/>
                <a:cs typeface="Arial MT"/>
              </a:rPr>
              <a:t>Pod</a:t>
            </a:r>
            <a:r>
              <a:rPr sz="2667" spc="-5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C00000"/>
                </a:solidFill>
                <a:latin typeface="Arial MT"/>
                <a:cs typeface="Arial MT"/>
              </a:rPr>
              <a:t>Communication..</a:t>
            </a:r>
            <a:endParaRPr sz="2667" dirty="0">
              <a:solidFill>
                <a:srgbClr val="C00000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6524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7" y="292879"/>
            <a:ext cx="5274733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Pod</a:t>
            </a:r>
            <a:r>
              <a:rPr spc="-20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Networking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79176" y="1621969"/>
            <a:ext cx="3671147" cy="3027680"/>
            <a:chOff x="1034382" y="1216477"/>
            <a:chExt cx="2753360" cy="2270760"/>
          </a:xfrm>
        </p:grpSpPr>
        <p:sp>
          <p:nvSpPr>
            <p:cNvPr id="4" name="object 4"/>
            <p:cNvSpPr/>
            <p:nvPr/>
          </p:nvSpPr>
          <p:spPr>
            <a:xfrm>
              <a:off x="1040732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60" h="2258060">
                  <a:moveTo>
                    <a:pt x="2364115" y="2257564"/>
                  </a:moveTo>
                  <a:lnTo>
                    <a:pt x="376268" y="2257564"/>
                  </a:lnTo>
                  <a:lnTo>
                    <a:pt x="329070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70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6" y="12891"/>
                  </a:lnTo>
                  <a:lnTo>
                    <a:pt x="2508107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2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2" y="1928495"/>
                  </a:lnTo>
                  <a:lnTo>
                    <a:pt x="2728892" y="1973943"/>
                  </a:lnTo>
                  <a:lnTo>
                    <a:pt x="2715056" y="2017290"/>
                  </a:lnTo>
                  <a:lnTo>
                    <a:pt x="2696298" y="2058182"/>
                  </a:lnTo>
                  <a:lnTo>
                    <a:pt x="2672969" y="2096266"/>
                  </a:lnTo>
                  <a:lnTo>
                    <a:pt x="2645422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1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1040732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60" h="2258060">
                  <a:moveTo>
                    <a:pt x="0" y="376268"/>
                  </a:move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70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6" y="12891"/>
                  </a:lnTo>
                  <a:lnTo>
                    <a:pt x="2508107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2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2" y="1928495"/>
                  </a:lnTo>
                  <a:lnTo>
                    <a:pt x="2728892" y="1973943"/>
                  </a:lnTo>
                  <a:lnTo>
                    <a:pt x="2715056" y="2017290"/>
                  </a:lnTo>
                  <a:lnTo>
                    <a:pt x="2696298" y="2058182"/>
                  </a:lnTo>
                  <a:lnTo>
                    <a:pt x="2672969" y="2096266"/>
                  </a:lnTo>
                  <a:lnTo>
                    <a:pt x="2645422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1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lnTo>
                    <a:pt x="376268" y="2257564"/>
                  </a:lnTo>
                  <a:lnTo>
                    <a:pt x="329070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1199312" y="1855604"/>
              <a:ext cx="1062355" cy="516255"/>
            </a:xfrm>
            <a:custGeom>
              <a:avLst/>
              <a:gdLst/>
              <a:ahLst/>
              <a:cxnLst/>
              <a:rect l="l" t="t" r="r" b="b"/>
              <a:pathLst>
                <a:path w="1062355" h="516255">
                  <a:moveTo>
                    <a:pt x="976112" y="515757"/>
                  </a:moveTo>
                  <a:lnTo>
                    <a:pt x="85961" y="515757"/>
                  </a:lnTo>
                  <a:lnTo>
                    <a:pt x="52501" y="509001"/>
                  </a:lnTo>
                  <a:lnTo>
                    <a:pt x="25177" y="490579"/>
                  </a:lnTo>
                  <a:lnTo>
                    <a:pt x="6755" y="463255"/>
                  </a:lnTo>
                  <a:lnTo>
                    <a:pt x="0" y="429795"/>
                  </a:lnTo>
                  <a:lnTo>
                    <a:pt x="0" y="85961"/>
                  </a:lnTo>
                  <a:lnTo>
                    <a:pt x="6641" y="53065"/>
                  </a:lnTo>
                  <a:lnTo>
                    <a:pt x="6755" y="52501"/>
                  </a:lnTo>
                  <a:lnTo>
                    <a:pt x="25177" y="25177"/>
                  </a:lnTo>
                  <a:lnTo>
                    <a:pt x="52501" y="6755"/>
                  </a:lnTo>
                  <a:lnTo>
                    <a:pt x="85961" y="0"/>
                  </a:lnTo>
                  <a:lnTo>
                    <a:pt x="976112" y="0"/>
                  </a:lnTo>
                  <a:lnTo>
                    <a:pt x="1023804" y="14442"/>
                  </a:lnTo>
                  <a:lnTo>
                    <a:pt x="1055530" y="53065"/>
                  </a:lnTo>
                  <a:lnTo>
                    <a:pt x="1062074" y="85961"/>
                  </a:lnTo>
                  <a:lnTo>
                    <a:pt x="1062074" y="429795"/>
                  </a:lnTo>
                  <a:lnTo>
                    <a:pt x="1055318" y="463255"/>
                  </a:lnTo>
                  <a:lnTo>
                    <a:pt x="1036896" y="490579"/>
                  </a:lnTo>
                  <a:lnTo>
                    <a:pt x="1009572" y="509001"/>
                  </a:lnTo>
                  <a:lnTo>
                    <a:pt x="976112" y="51575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1199312" y="1855604"/>
              <a:ext cx="1062355" cy="516255"/>
            </a:xfrm>
            <a:custGeom>
              <a:avLst/>
              <a:gdLst/>
              <a:ahLst/>
              <a:cxnLst/>
              <a:rect l="l" t="t" r="r" b="b"/>
              <a:pathLst>
                <a:path w="1062355" h="516255">
                  <a:moveTo>
                    <a:pt x="0" y="85961"/>
                  </a:moveTo>
                  <a:lnTo>
                    <a:pt x="6755" y="52501"/>
                  </a:lnTo>
                  <a:lnTo>
                    <a:pt x="25177" y="25177"/>
                  </a:lnTo>
                  <a:lnTo>
                    <a:pt x="52501" y="6755"/>
                  </a:lnTo>
                  <a:lnTo>
                    <a:pt x="85961" y="0"/>
                  </a:lnTo>
                  <a:lnTo>
                    <a:pt x="976112" y="0"/>
                  </a:lnTo>
                  <a:lnTo>
                    <a:pt x="1023804" y="14442"/>
                  </a:lnTo>
                  <a:lnTo>
                    <a:pt x="1055530" y="53065"/>
                  </a:lnTo>
                  <a:lnTo>
                    <a:pt x="1062074" y="85961"/>
                  </a:lnTo>
                  <a:lnTo>
                    <a:pt x="1062074" y="429795"/>
                  </a:lnTo>
                  <a:lnTo>
                    <a:pt x="1055318" y="463255"/>
                  </a:lnTo>
                  <a:lnTo>
                    <a:pt x="1036896" y="490579"/>
                  </a:lnTo>
                  <a:lnTo>
                    <a:pt x="1009572" y="509001"/>
                  </a:lnTo>
                  <a:lnTo>
                    <a:pt x="976112" y="515757"/>
                  </a:lnTo>
                  <a:lnTo>
                    <a:pt x="85961" y="515757"/>
                  </a:lnTo>
                  <a:lnTo>
                    <a:pt x="52501" y="509001"/>
                  </a:lnTo>
                  <a:lnTo>
                    <a:pt x="25177" y="490579"/>
                  </a:lnTo>
                  <a:lnTo>
                    <a:pt x="6755" y="463255"/>
                  </a:lnTo>
                  <a:lnTo>
                    <a:pt x="0" y="429795"/>
                  </a:lnTo>
                  <a:lnTo>
                    <a:pt x="0" y="8596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28532" y="1207711"/>
            <a:ext cx="653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Pod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4821" y="2578033"/>
            <a:ext cx="805180" cy="44978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 indent="192189">
              <a:lnSpc>
                <a:spcPct val="101200"/>
              </a:lnSpc>
              <a:spcBef>
                <a:spcPts val="113"/>
              </a:spcBef>
            </a:pPr>
            <a:r>
              <a:rPr sz="1400" spc="-27" dirty="0">
                <a:latin typeface="Arial MT"/>
                <a:cs typeface="Arial MT"/>
              </a:rPr>
              <a:t>Main </a:t>
            </a:r>
            <a:r>
              <a:rPr sz="1400" spc="-13" dirty="0">
                <a:latin typeface="Arial MT"/>
                <a:cs typeface="Arial MT"/>
              </a:rPr>
              <a:t>Controller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2703" y="3099561"/>
            <a:ext cx="799253" cy="259045"/>
          </a:xfrm>
          <a:prstGeom prst="rect">
            <a:avLst/>
          </a:prstGeom>
          <a:solidFill>
            <a:srgbClr val="B49FFF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776">
              <a:spcBef>
                <a:spcPts val="100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:8080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41189" y="4410821"/>
            <a:ext cx="1347047" cy="430953"/>
            <a:chOff x="1905891" y="3308115"/>
            <a:chExt cx="1010285" cy="323215"/>
          </a:xfrm>
        </p:grpSpPr>
        <p:sp>
          <p:nvSpPr>
            <p:cNvPr id="12" name="object 12"/>
            <p:cNvSpPr/>
            <p:nvPr/>
          </p:nvSpPr>
          <p:spPr>
            <a:xfrm>
              <a:off x="1912241" y="3314465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5" h="310514">
                  <a:moveTo>
                    <a:pt x="945647" y="310284"/>
                  </a:moveTo>
                  <a:lnTo>
                    <a:pt x="51715" y="310284"/>
                  </a:lnTo>
                  <a:lnTo>
                    <a:pt x="31585" y="306220"/>
                  </a:lnTo>
                  <a:lnTo>
                    <a:pt x="15147" y="295137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4"/>
                  </a:lnTo>
                  <a:lnTo>
                    <a:pt x="4064" y="31585"/>
                  </a:lnTo>
                  <a:lnTo>
                    <a:pt x="15147" y="15146"/>
                  </a:lnTo>
                  <a:lnTo>
                    <a:pt x="31585" y="4063"/>
                  </a:lnTo>
                  <a:lnTo>
                    <a:pt x="51715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4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7"/>
                  </a:lnTo>
                  <a:lnTo>
                    <a:pt x="965777" y="306220"/>
                  </a:lnTo>
                  <a:lnTo>
                    <a:pt x="945647" y="310284"/>
                  </a:lnTo>
                  <a:close/>
                </a:path>
              </a:pathLst>
            </a:custGeom>
            <a:solidFill>
              <a:srgbClr val="73CCF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2241" y="3314465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5" h="310514">
                  <a:moveTo>
                    <a:pt x="0" y="51714"/>
                  </a:moveTo>
                  <a:lnTo>
                    <a:pt x="4064" y="31585"/>
                  </a:lnTo>
                  <a:lnTo>
                    <a:pt x="15147" y="15146"/>
                  </a:lnTo>
                  <a:lnTo>
                    <a:pt x="31585" y="4063"/>
                  </a:lnTo>
                  <a:lnTo>
                    <a:pt x="51715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4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7"/>
                  </a:lnTo>
                  <a:lnTo>
                    <a:pt x="965777" y="306220"/>
                  </a:lnTo>
                  <a:lnTo>
                    <a:pt x="945647" y="310284"/>
                  </a:lnTo>
                  <a:lnTo>
                    <a:pt x="51715" y="310284"/>
                  </a:lnTo>
                  <a:lnTo>
                    <a:pt x="31585" y="306220"/>
                  </a:lnTo>
                  <a:lnTo>
                    <a:pt x="15147" y="295137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17412" y="4480432"/>
            <a:ext cx="9939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10.0.30.50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198913" y="1621969"/>
            <a:ext cx="3671147" cy="3027680"/>
            <a:chOff x="5399185" y="1216477"/>
            <a:chExt cx="2753360" cy="2270760"/>
          </a:xfrm>
        </p:grpSpPr>
        <p:sp>
          <p:nvSpPr>
            <p:cNvPr id="16" name="object 16"/>
            <p:cNvSpPr/>
            <p:nvPr/>
          </p:nvSpPr>
          <p:spPr>
            <a:xfrm>
              <a:off x="5405535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59" h="2258060">
                  <a:moveTo>
                    <a:pt x="2364115" y="2257564"/>
                  </a:moveTo>
                  <a:lnTo>
                    <a:pt x="376268" y="2257564"/>
                  </a:lnTo>
                  <a:lnTo>
                    <a:pt x="329069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69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5" y="12891"/>
                  </a:lnTo>
                  <a:lnTo>
                    <a:pt x="2508106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1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1" y="1928495"/>
                  </a:lnTo>
                  <a:lnTo>
                    <a:pt x="2728891" y="1973943"/>
                  </a:lnTo>
                  <a:lnTo>
                    <a:pt x="2715056" y="2017290"/>
                  </a:lnTo>
                  <a:lnTo>
                    <a:pt x="2696297" y="2058182"/>
                  </a:lnTo>
                  <a:lnTo>
                    <a:pt x="2672968" y="2096266"/>
                  </a:lnTo>
                  <a:lnTo>
                    <a:pt x="2645421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0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405535" y="1222827"/>
              <a:ext cx="2740660" cy="2258060"/>
            </a:xfrm>
            <a:custGeom>
              <a:avLst/>
              <a:gdLst/>
              <a:ahLst/>
              <a:cxnLst/>
              <a:rect l="l" t="t" r="r" b="b"/>
              <a:pathLst>
                <a:path w="2740659" h="2258060">
                  <a:moveTo>
                    <a:pt x="0" y="376268"/>
                  </a:moveTo>
                  <a:lnTo>
                    <a:pt x="2931" y="329070"/>
                  </a:lnTo>
                  <a:lnTo>
                    <a:pt x="11491" y="283621"/>
                  </a:lnTo>
                  <a:lnTo>
                    <a:pt x="25327" y="240274"/>
                  </a:lnTo>
                  <a:lnTo>
                    <a:pt x="44085" y="199382"/>
                  </a:lnTo>
                  <a:lnTo>
                    <a:pt x="67414" y="161298"/>
                  </a:lnTo>
                  <a:lnTo>
                    <a:pt x="94961" y="126373"/>
                  </a:lnTo>
                  <a:lnTo>
                    <a:pt x="126373" y="94961"/>
                  </a:lnTo>
                  <a:lnTo>
                    <a:pt x="161298" y="67414"/>
                  </a:lnTo>
                  <a:lnTo>
                    <a:pt x="199382" y="44085"/>
                  </a:lnTo>
                  <a:lnTo>
                    <a:pt x="240274" y="25327"/>
                  </a:lnTo>
                  <a:lnTo>
                    <a:pt x="283621" y="11491"/>
                  </a:lnTo>
                  <a:lnTo>
                    <a:pt x="329069" y="2931"/>
                  </a:lnTo>
                  <a:lnTo>
                    <a:pt x="376268" y="0"/>
                  </a:lnTo>
                  <a:lnTo>
                    <a:pt x="2364115" y="0"/>
                  </a:lnTo>
                  <a:lnTo>
                    <a:pt x="2413573" y="3263"/>
                  </a:lnTo>
                  <a:lnTo>
                    <a:pt x="2461765" y="12891"/>
                  </a:lnTo>
                  <a:lnTo>
                    <a:pt x="2508106" y="28641"/>
                  </a:lnTo>
                  <a:lnTo>
                    <a:pt x="2552012" y="50272"/>
                  </a:lnTo>
                  <a:lnTo>
                    <a:pt x="2592897" y="77541"/>
                  </a:lnTo>
                  <a:lnTo>
                    <a:pt x="2630177" y="110206"/>
                  </a:lnTo>
                  <a:lnTo>
                    <a:pt x="2662842" y="147486"/>
                  </a:lnTo>
                  <a:lnTo>
                    <a:pt x="2690111" y="188371"/>
                  </a:lnTo>
                  <a:lnTo>
                    <a:pt x="2711741" y="232276"/>
                  </a:lnTo>
                  <a:lnTo>
                    <a:pt x="2727492" y="278618"/>
                  </a:lnTo>
                  <a:lnTo>
                    <a:pt x="2737120" y="326810"/>
                  </a:lnTo>
                  <a:lnTo>
                    <a:pt x="2740383" y="376268"/>
                  </a:lnTo>
                  <a:lnTo>
                    <a:pt x="2740383" y="1881296"/>
                  </a:lnTo>
                  <a:lnTo>
                    <a:pt x="2737451" y="1928495"/>
                  </a:lnTo>
                  <a:lnTo>
                    <a:pt x="2728891" y="1973943"/>
                  </a:lnTo>
                  <a:lnTo>
                    <a:pt x="2715056" y="2017290"/>
                  </a:lnTo>
                  <a:lnTo>
                    <a:pt x="2696297" y="2058182"/>
                  </a:lnTo>
                  <a:lnTo>
                    <a:pt x="2672968" y="2096266"/>
                  </a:lnTo>
                  <a:lnTo>
                    <a:pt x="2645421" y="2131191"/>
                  </a:lnTo>
                  <a:lnTo>
                    <a:pt x="2614010" y="2162603"/>
                  </a:lnTo>
                  <a:lnTo>
                    <a:pt x="2579085" y="2190150"/>
                  </a:lnTo>
                  <a:lnTo>
                    <a:pt x="2541000" y="2213479"/>
                  </a:lnTo>
                  <a:lnTo>
                    <a:pt x="2500109" y="2232237"/>
                  </a:lnTo>
                  <a:lnTo>
                    <a:pt x="2456762" y="2246073"/>
                  </a:lnTo>
                  <a:lnTo>
                    <a:pt x="2411313" y="2254633"/>
                  </a:lnTo>
                  <a:lnTo>
                    <a:pt x="2364115" y="2257564"/>
                  </a:lnTo>
                  <a:lnTo>
                    <a:pt x="376268" y="2257564"/>
                  </a:lnTo>
                  <a:lnTo>
                    <a:pt x="329069" y="2254633"/>
                  </a:lnTo>
                  <a:lnTo>
                    <a:pt x="283621" y="2246073"/>
                  </a:lnTo>
                  <a:lnTo>
                    <a:pt x="240274" y="2232237"/>
                  </a:lnTo>
                  <a:lnTo>
                    <a:pt x="199382" y="2213479"/>
                  </a:lnTo>
                  <a:lnTo>
                    <a:pt x="161298" y="2190150"/>
                  </a:lnTo>
                  <a:lnTo>
                    <a:pt x="126373" y="2162603"/>
                  </a:lnTo>
                  <a:lnTo>
                    <a:pt x="94961" y="2131191"/>
                  </a:lnTo>
                  <a:lnTo>
                    <a:pt x="67414" y="2096266"/>
                  </a:lnTo>
                  <a:lnTo>
                    <a:pt x="44085" y="2058182"/>
                  </a:lnTo>
                  <a:lnTo>
                    <a:pt x="25327" y="2017290"/>
                  </a:lnTo>
                  <a:lnTo>
                    <a:pt x="11491" y="1973943"/>
                  </a:lnTo>
                  <a:lnTo>
                    <a:pt x="2931" y="1928495"/>
                  </a:lnTo>
                  <a:lnTo>
                    <a:pt x="0" y="1881296"/>
                  </a:lnTo>
                  <a:lnTo>
                    <a:pt x="0" y="37626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267305" y="1821423"/>
              <a:ext cx="1346200" cy="716280"/>
            </a:xfrm>
            <a:custGeom>
              <a:avLst/>
              <a:gdLst/>
              <a:ahLst/>
              <a:cxnLst/>
              <a:rect l="l" t="t" r="r" b="b"/>
              <a:pathLst>
                <a:path w="1346200" h="716280">
                  <a:moveTo>
                    <a:pt x="1226501" y="716042"/>
                  </a:moveTo>
                  <a:lnTo>
                    <a:pt x="119342" y="716042"/>
                  </a:lnTo>
                  <a:lnTo>
                    <a:pt x="72889" y="706664"/>
                  </a:lnTo>
                  <a:lnTo>
                    <a:pt x="34954" y="681088"/>
                  </a:lnTo>
                  <a:lnTo>
                    <a:pt x="9378" y="643153"/>
                  </a:lnTo>
                  <a:lnTo>
                    <a:pt x="0" y="596700"/>
                  </a:lnTo>
                  <a:lnTo>
                    <a:pt x="0" y="119342"/>
                  </a:lnTo>
                  <a:lnTo>
                    <a:pt x="9378" y="72889"/>
                  </a:lnTo>
                  <a:lnTo>
                    <a:pt x="34954" y="34954"/>
                  </a:lnTo>
                  <a:lnTo>
                    <a:pt x="72889" y="9378"/>
                  </a:lnTo>
                  <a:lnTo>
                    <a:pt x="119342" y="0"/>
                  </a:lnTo>
                  <a:lnTo>
                    <a:pt x="1226501" y="0"/>
                  </a:lnTo>
                  <a:lnTo>
                    <a:pt x="1272172" y="9084"/>
                  </a:lnTo>
                  <a:lnTo>
                    <a:pt x="1310890" y="34954"/>
                  </a:lnTo>
                  <a:lnTo>
                    <a:pt x="1336760" y="73672"/>
                  </a:lnTo>
                  <a:lnTo>
                    <a:pt x="1345844" y="119342"/>
                  </a:lnTo>
                  <a:lnTo>
                    <a:pt x="1345844" y="596700"/>
                  </a:lnTo>
                  <a:lnTo>
                    <a:pt x="1336466" y="643153"/>
                  </a:lnTo>
                  <a:lnTo>
                    <a:pt x="1310890" y="681088"/>
                  </a:lnTo>
                  <a:lnTo>
                    <a:pt x="1272955" y="706664"/>
                  </a:lnTo>
                  <a:lnTo>
                    <a:pt x="1226501" y="71604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67305" y="1821423"/>
              <a:ext cx="1346200" cy="716280"/>
            </a:xfrm>
            <a:custGeom>
              <a:avLst/>
              <a:gdLst/>
              <a:ahLst/>
              <a:cxnLst/>
              <a:rect l="l" t="t" r="r" b="b"/>
              <a:pathLst>
                <a:path w="1346200" h="716280">
                  <a:moveTo>
                    <a:pt x="0" y="119342"/>
                  </a:moveTo>
                  <a:lnTo>
                    <a:pt x="9378" y="72889"/>
                  </a:lnTo>
                  <a:lnTo>
                    <a:pt x="34954" y="34954"/>
                  </a:lnTo>
                  <a:lnTo>
                    <a:pt x="72889" y="9378"/>
                  </a:lnTo>
                  <a:lnTo>
                    <a:pt x="119342" y="0"/>
                  </a:lnTo>
                  <a:lnTo>
                    <a:pt x="1226501" y="0"/>
                  </a:lnTo>
                  <a:lnTo>
                    <a:pt x="1272172" y="9084"/>
                  </a:lnTo>
                  <a:lnTo>
                    <a:pt x="1310890" y="34954"/>
                  </a:lnTo>
                  <a:lnTo>
                    <a:pt x="1336760" y="73672"/>
                  </a:lnTo>
                  <a:lnTo>
                    <a:pt x="1345844" y="119342"/>
                  </a:lnTo>
                  <a:lnTo>
                    <a:pt x="1345844" y="596700"/>
                  </a:lnTo>
                  <a:lnTo>
                    <a:pt x="1336466" y="643153"/>
                  </a:lnTo>
                  <a:lnTo>
                    <a:pt x="1310890" y="681088"/>
                  </a:lnTo>
                  <a:lnTo>
                    <a:pt x="1272955" y="706664"/>
                  </a:lnTo>
                  <a:lnTo>
                    <a:pt x="1226501" y="716042"/>
                  </a:lnTo>
                  <a:lnTo>
                    <a:pt x="119342" y="716042"/>
                  </a:lnTo>
                  <a:lnTo>
                    <a:pt x="72889" y="706664"/>
                  </a:lnTo>
                  <a:lnTo>
                    <a:pt x="34954" y="681088"/>
                  </a:lnTo>
                  <a:lnTo>
                    <a:pt x="9378" y="643153"/>
                  </a:lnTo>
                  <a:lnTo>
                    <a:pt x="0" y="596700"/>
                  </a:lnTo>
                  <a:lnTo>
                    <a:pt x="0" y="119342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48271" y="1207711"/>
            <a:ext cx="653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Pod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67" dirty="0">
                <a:latin typeface="Arial MT"/>
                <a:cs typeface="Arial MT"/>
              </a:rPr>
              <a:t>2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45274" y="2639566"/>
            <a:ext cx="101684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67732" marR="6773" indent="-51645">
              <a:lnSpc>
                <a:spcPts val="1907"/>
              </a:lnSpc>
              <a:spcBef>
                <a:spcPts val="207"/>
              </a:spcBef>
            </a:pPr>
            <a:r>
              <a:rPr sz="1600" spc="-13" dirty="0">
                <a:latin typeface="Arial MT"/>
                <a:cs typeface="Arial MT"/>
              </a:rPr>
              <a:t>Supporting Controller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854404" y="3271358"/>
            <a:ext cx="799253" cy="259045"/>
          </a:xfrm>
          <a:prstGeom prst="rect">
            <a:avLst/>
          </a:prstGeom>
          <a:solidFill>
            <a:srgbClr val="B49FFF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776">
              <a:spcBef>
                <a:spcPts val="100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:7777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580259" y="4386017"/>
            <a:ext cx="1347047" cy="430953"/>
            <a:chOff x="6435194" y="3289512"/>
            <a:chExt cx="1010285" cy="323215"/>
          </a:xfrm>
        </p:grpSpPr>
        <p:sp>
          <p:nvSpPr>
            <p:cNvPr id="24" name="object 24"/>
            <p:cNvSpPr/>
            <p:nvPr/>
          </p:nvSpPr>
          <p:spPr>
            <a:xfrm>
              <a:off x="6441544" y="3295862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4" h="310514">
                  <a:moveTo>
                    <a:pt x="945647" y="310285"/>
                  </a:moveTo>
                  <a:lnTo>
                    <a:pt x="51714" y="310285"/>
                  </a:lnTo>
                  <a:lnTo>
                    <a:pt x="31585" y="306221"/>
                  </a:lnTo>
                  <a:lnTo>
                    <a:pt x="15146" y="295138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5"/>
                  </a:lnTo>
                  <a:lnTo>
                    <a:pt x="4064" y="31585"/>
                  </a:lnTo>
                  <a:lnTo>
                    <a:pt x="15146" y="15146"/>
                  </a:lnTo>
                  <a:lnTo>
                    <a:pt x="31585" y="4064"/>
                  </a:lnTo>
                  <a:lnTo>
                    <a:pt x="51714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5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8"/>
                  </a:lnTo>
                  <a:lnTo>
                    <a:pt x="965777" y="306221"/>
                  </a:lnTo>
                  <a:lnTo>
                    <a:pt x="945647" y="310285"/>
                  </a:lnTo>
                  <a:close/>
                </a:path>
              </a:pathLst>
            </a:custGeom>
            <a:solidFill>
              <a:srgbClr val="73CCF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441544" y="3295862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4" h="310514">
                  <a:moveTo>
                    <a:pt x="0" y="51715"/>
                  </a:moveTo>
                  <a:lnTo>
                    <a:pt x="4064" y="31585"/>
                  </a:lnTo>
                  <a:lnTo>
                    <a:pt x="15146" y="15146"/>
                  </a:lnTo>
                  <a:lnTo>
                    <a:pt x="31585" y="4064"/>
                  </a:lnTo>
                  <a:lnTo>
                    <a:pt x="51714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5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5" y="295138"/>
                  </a:lnTo>
                  <a:lnTo>
                    <a:pt x="965777" y="306221"/>
                  </a:lnTo>
                  <a:lnTo>
                    <a:pt x="945647" y="310285"/>
                  </a:lnTo>
                  <a:lnTo>
                    <a:pt x="51714" y="310285"/>
                  </a:lnTo>
                  <a:lnTo>
                    <a:pt x="31585" y="306221"/>
                  </a:lnTo>
                  <a:lnTo>
                    <a:pt x="15146" y="295138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5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756483" y="4455629"/>
            <a:ext cx="99398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10.0.30.60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56317" y="2486721"/>
            <a:ext cx="1669627" cy="662940"/>
            <a:chOff x="2442238" y="1865040"/>
            <a:chExt cx="1252220" cy="497205"/>
          </a:xfrm>
        </p:grpSpPr>
        <p:sp>
          <p:nvSpPr>
            <p:cNvPr id="28" name="object 28"/>
            <p:cNvSpPr/>
            <p:nvPr/>
          </p:nvSpPr>
          <p:spPr>
            <a:xfrm>
              <a:off x="2448588" y="1871390"/>
              <a:ext cx="1239520" cy="484505"/>
            </a:xfrm>
            <a:custGeom>
              <a:avLst/>
              <a:gdLst/>
              <a:ahLst/>
              <a:cxnLst/>
              <a:rect l="l" t="t" r="r" b="b"/>
              <a:pathLst>
                <a:path w="1239520" h="484505">
                  <a:moveTo>
                    <a:pt x="1158634" y="484185"/>
                  </a:moveTo>
                  <a:lnTo>
                    <a:pt x="80699" y="484185"/>
                  </a:lnTo>
                  <a:lnTo>
                    <a:pt x="49287" y="477844"/>
                  </a:lnTo>
                  <a:lnTo>
                    <a:pt x="23636" y="460549"/>
                  </a:lnTo>
                  <a:lnTo>
                    <a:pt x="6341" y="434898"/>
                  </a:lnTo>
                  <a:lnTo>
                    <a:pt x="0" y="403486"/>
                  </a:lnTo>
                  <a:lnTo>
                    <a:pt x="0" y="80699"/>
                  </a:lnTo>
                  <a:lnTo>
                    <a:pt x="6234" y="49817"/>
                  </a:lnTo>
                  <a:lnTo>
                    <a:pt x="6341" y="49287"/>
                  </a:lnTo>
                  <a:lnTo>
                    <a:pt x="23636" y="23636"/>
                  </a:lnTo>
                  <a:lnTo>
                    <a:pt x="49287" y="6341"/>
                  </a:lnTo>
                  <a:lnTo>
                    <a:pt x="80699" y="0"/>
                  </a:lnTo>
                  <a:lnTo>
                    <a:pt x="1158634" y="0"/>
                  </a:lnTo>
                  <a:lnTo>
                    <a:pt x="1203406" y="13558"/>
                  </a:lnTo>
                  <a:lnTo>
                    <a:pt x="1233191" y="49817"/>
                  </a:lnTo>
                  <a:lnTo>
                    <a:pt x="1239333" y="80699"/>
                  </a:lnTo>
                  <a:lnTo>
                    <a:pt x="1239333" y="403486"/>
                  </a:lnTo>
                  <a:lnTo>
                    <a:pt x="1232992" y="434898"/>
                  </a:lnTo>
                  <a:lnTo>
                    <a:pt x="1215697" y="460549"/>
                  </a:lnTo>
                  <a:lnTo>
                    <a:pt x="1190046" y="477844"/>
                  </a:lnTo>
                  <a:lnTo>
                    <a:pt x="1158634" y="48418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448588" y="1871390"/>
              <a:ext cx="1239520" cy="484505"/>
            </a:xfrm>
            <a:custGeom>
              <a:avLst/>
              <a:gdLst/>
              <a:ahLst/>
              <a:cxnLst/>
              <a:rect l="l" t="t" r="r" b="b"/>
              <a:pathLst>
                <a:path w="1239520" h="484505">
                  <a:moveTo>
                    <a:pt x="0" y="80699"/>
                  </a:moveTo>
                  <a:lnTo>
                    <a:pt x="6341" y="49287"/>
                  </a:lnTo>
                  <a:lnTo>
                    <a:pt x="23636" y="23636"/>
                  </a:lnTo>
                  <a:lnTo>
                    <a:pt x="49287" y="6341"/>
                  </a:lnTo>
                  <a:lnTo>
                    <a:pt x="80699" y="0"/>
                  </a:lnTo>
                  <a:lnTo>
                    <a:pt x="1158634" y="0"/>
                  </a:lnTo>
                  <a:lnTo>
                    <a:pt x="1203406" y="13558"/>
                  </a:lnTo>
                  <a:lnTo>
                    <a:pt x="1233191" y="49817"/>
                  </a:lnTo>
                  <a:lnTo>
                    <a:pt x="1239333" y="80699"/>
                  </a:lnTo>
                  <a:lnTo>
                    <a:pt x="1239333" y="403486"/>
                  </a:lnTo>
                  <a:lnTo>
                    <a:pt x="1232992" y="434898"/>
                  </a:lnTo>
                  <a:lnTo>
                    <a:pt x="1215697" y="460549"/>
                  </a:lnTo>
                  <a:lnTo>
                    <a:pt x="1190046" y="477844"/>
                  </a:lnTo>
                  <a:lnTo>
                    <a:pt x="1158634" y="484185"/>
                  </a:lnTo>
                  <a:lnTo>
                    <a:pt x="80699" y="484185"/>
                  </a:lnTo>
                  <a:lnTo>
                    <a:pt x="49287" y="477844"/>
                  </a:lnTo>
                  <a:lnTo>
                    <a:pt x="23636" y="460549"/>
                  </a:lnTo>
                  <a:lnTo>
                    <a:pt x="6341" y="434898"/>
                  </a:lnTo>
                  <a:lnTo>
                    <a:pt x="0" y="403486"/>
                  </a:lnTo>
                  <a:lnTo>
                    <a:pt x="0" y="80699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582645" y="2551617"/>
            <a:ext cx="101684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67732" marR="6773" indent="-51645">
              <a:lnSpc>
                <a:spcPts val="1907"/>
              </a:lnSpc>
              <a:spcBef>
                <a:spcPts val="207"/>
              </a:spcBef>
            </a:pPr>
            <a:r>
              <a:rPr sz="1600" spc="-13" dirty="0">
                <a:latin typeface="Arial MT"/>
                <a:cs typeface="Arial MT"/>
              </a:rPr>
              <a:t>Supporting Controller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79726" y="3085723"/>
            <a:ext cx="799253" cy="259045"/>
          </a:xfrm>
          <a:prstGeom prst="rect">
            <a:avLst/>
          </a:prstGeom>
          <a:solidFill>
            <a:srgbClr val="B49FFF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44776">
              <a:spcBef>
                <a:spcPts val="100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:3000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45972" y="5676521"/>
            <a:ext cx="9262533" cy="346249"/>
          </a:xfrm>
          <a:prstGeom prst="rect">
            <a:avLst/>
          </a:prstGeom>
          <a:solidFill>
            <a:srgbClr val="FFAB40"/>
          </a:solidFill>
          <a:ln w="12699">
            <a:solidFill>
              <a:srgbClr val="127BB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727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187238" y="4833000"/>
            <a:ext cx="55033" cy="831427"/>
            <a:chOff x="2390428" y="3624750"/>
            <a:chExt cx="41275" cy="623570"/>
          </a:xfrm>
        </p:grpSpPr>
        <p:sp>
          <p:nvSpPr>
            <p:cNvPr id="34" name="object 34"/>
            <p:cNvSpPr/>
            <p:nvPr/>
          </p:nvSpPr>
          <p:spPr>
            <a:xfrm>
              <a:off x="2410923" y="3624750"/>
              <a:ext cx="0" cy="575945"/>
            </a:xfrm>
            <a:custGeom>
              <a:avLst/>
              <a:gdLst/>
              <a:ahLst/>
              <a:cxnLst/>
              <a:rect l="l" t="t" r="r" b="b"/>
              <a:pathLst>
                <a:path h="575945">
                  <a:moveTo>
                    <a:pt x="0" y="0"/>
                  </a:moveTo>
                  <a:lnTo>
                    <a:pt x="0" y="57554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395190" y="42003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395190" y="420030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226309" y="4736761"/>
            <a:ext cx="55033" cy="831427"/>
            <a:chOff x="6919731" y="3552571"/>
            <a:chExt cx="41275" cy="623570"/>
          </a:xfrm>
        </p:grpSpPr>
        <p:sp>
          <p:nvSpPr>
            <p:cNvPr id="38" name="object 38"/>
            <p:cNvSpPr/>
            <p:nvPr/>
          </p:nvSpPr>
          <p:spPr>
            <a:xfrm>
              <a:off x="6940226" y="3552571"/>
              <a:ext cx="0" cy="575945"/>
            </a:xfrm>
            <a:custGeom>
              <a:avLst/>
              <a:gdLst/>
              <a:ahLst/>
              <a:cxnLst/>
              <a:rect l="l" t="t" r="r" b="b"/>
              <a:pathLst>
                <a:path h="575945">
                  <a:moveTo>
                    <a:pt x="0" y="0"/>
                  </a:moveTo>
                  <a:lnTo>
                    <a:pt x="0" y="57549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924493" y="412806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924493" y="412806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02168" y="6431300"/>
            <a:ext cx="222673" cy="205976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>
              <a:spcBef>
                <a:spcPts val="7"/>
              </a:spcBef>
            </a:pPr>
            <a:r>
              <a:rPr sz="1333" spc="-33" dirty="0">
                <a:solidFill>
                  <a:srgbClr val="FFAB40"/>
                </a:solidFill>
                <a:latin typeface="Arial MT"/>
                <a:cs typeface="Arial MT"/>
              </a:rPr>
              <a:t>52</a:t>
            </a:r>
            <a:endParaRPr sz="1333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166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1767" y="1771767"/>
            <a:ext cx="8238067" cy="165844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marR="6773">
              <a:lnSpc>
                <a:spcPct val="100000"/>
              </a:lnSpc>
              <a:spcBef>
                <a:spcPts val="133"/>
              </a:spcBef>
            </a:pPr>
            <a:r>
              <a:rPr sz="5333" dirty="0">
                <a:solidFill>
                  <a:srgbClr val="C00000"/>
                </a:solidFill>
              </a:rPr>
              <a:t>How</a:t>
            </a:r>
            <a:r>
              <a:rPr sz="5333" spc="-40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does</a:t>
            </a:r>
            <a:r>
              <a:rPr sz="5333" spc="-33" dirty="0">
                <a:solidFill>
                  <a:srgbClr val="C00000"/>
                </a:solidFill>
              </a:rPr>
              <a:t> </a:t>
            </a:r>
            <a:r>
              <a:rPr sz="5333" spc="-40" dirty="0">
                <a:solidFill>
                  <a:srgbClr val="C00000"/>
                </a:solidFill>
              </a:rPr>
              <a:t>Intra-</a:t>
            </a:r>
            <a:r>
              <a:rPr sz="5333" spc="-33" dirty="0">
                <a:solidFill>
                  <a:srgbClr val="C00000"/>
                </a:solidFill>
              </a:rPr>
              <a:t>Pod </a:t>
            </a:r>
            <a:r>
              <a:rPr sz="5333" spc="-13" dirty="0">
                <a:solidFill>
                  <a:srgbClr val="C00000"/>
                </a:solidFill>
              </a:rPr>
              <a:t>communication</a:t>
            </a:r>
            <a:r>
              <a:rPr sz="5333" spc="-200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take</a:t>
            </a:r>
            <a:r>
              <a:rPr sz="5333" spc="-200" dirty="0">
                <a:solidFill>
                  <a:srgbClr val="C00000"/>
                </a:solidFill>
              </a:rPr>
              <a:t> </a:t>
            </a:r>
            <a:r>
              <a:rPr sz="5333" spc="-13" dirty="0">
                <a:solidFill>
                  <a:srgbClr val="C00000"/>
                </a:solidFill>
              </a:rPr>
              <a:t>place?</a:t>
            </a:r>
            <a:endParaRPr sz="5333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8" y="292878"/>
            <a:ext cx="8156229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Intra-Pod</a:t>
            </a:r>
            <a:r>
              <a:rPr spc="10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Communication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51612" y="1386200"/>
            <a:ext cx="6245013" cy="3234267"/>
            <a:chOff x="2813709" y="1039650"/>
            <a:chExt cx="4683760" cy="2425700"/>
          </a:xfrm>
        </p:grpSpPr>
        <p:sp>
          <p:nvSpPr>
            <p:cNvPr id="4" name="object 4"/>
            <p:cNvSpPr/>
            <p:nvPr/>
          </p:nvSpPr>
          <p:spPr>
            <a:xfrm>
              <a:off x="2820059" y="1046000"/>
              <a:ext cx="4671060" cy="2413000"/>
            </a:xfrm>
            <a:custGeom>
              <a:avLst/>
              <a:gdLst/>
              <a:ahLst/>
              <a:cxnLst/>
              <a:rect l="l" t="t" r="r" b="b"/>
              <a:pathLst>
                <a:path w="4671059" h="2413000">
                  <a:moveTo>
                    <a:pt x="4268463" y="2413001"/>
                  </a:moveTo>
                  <a:lnTo>
                    <a:pt x="402174" y="2413001"/>
                  </a:lnTo>
                  <a:lnTo>
                    <a:pt x="355272" y="2410295"/>
                  </a:lnTo>
                  <a:lnTo>
                    <a:pt x="309959" y="2402379"/>
                  </a:lnTo>
                  <a:lnTo>
                    <a:pt x="266537" y="2389555"/>
                  </a:lnTo>
                  <a:lnTo>
                    <a:pt x="225308" y="2372123"/>
                  </a:lnTo>
                  <a:lnTo>
                    <a:pt x="186573" y="2350387"/>
                  </a:lnTo>
                  <a:lnTo>
                    <a:pt x="150634" y="2324647"/>
                  </a:lnTo>
                  <a:lnTo>
                    <a:pt x="117794" y="2295206"/>
                  </a:lnTo>
                  <a:lnTo>
                    <a:pt x="88353" y="2262366"/>
                  </a:lnTo>
                  <a:lnTo>
                    <a:pt x="62613" y="2226427"/>
                  </a:lnTo>
                  <a:lnTo>
                    <a:pt x="40877" y="2187692"/>
                  </a:lnTo>
                  <a:lnTo>
                    <a:pt x="23446" y="2146463"/>
                  </a:lnTo>
                  <a:lnTo>
                    <a:pt x="10621" y="2103041"/>
                  </a:lnTo>
                  <a:lnTo>
                    <a:pt x="2705" y="2057728"/>
                  </a:lnTo>
                  <a:lnTo>
                    <a:pt x="0" y="2010826"/>
                  </a:lnTo>
                  <a:lnTo>
                    <a:pt x="0" y="402174"/>
                  </a:lnTo>
                  <a:lnTo>
                    <a:pt x="2705" y="355272"/>
                  </a:lnTo>
                  <a:lnTo>
                    <a:pt x="10621" y="309959"/>
                  </a:lnTo>
                  <a:lnTo>
                    <a:pt x="23446" y="266537"/>
                  </a:lnTo>
                  <a:lnTo>
                    <a:pt x="40877" y="225308"/>
                  </a:lnTo>
                  <a:lnTo>
                    <a:pt x="62613" y="186573"/>
                  </a:lnTo>
                  <a:lnTo>
                    <a:pt x="88353" y="150635"/>
                  </a:lnTo>
                  <a:lnTo>
                    <a:pt x="117794" y="117794"/>
                  </a:lnTo>
                  <a:lnTo>
                    <a:pt x="150634" y="88353"/>
                  </a:lnTo>
                  <a:lnTo>
                    <a:pt x="186573" y="62613"/>
                  </a:lnTo>
                  <a:lnTo>
                    <a:pt x="225308" y="40877"/>
                  </a:lnTo>
                  <a:lnTo>
                    <a:pt x="266537" y="23446"/>
                  </a:lnTo>
                  <a:lnTo>
                    <a:pt x="309959" y="10621"/>
                  </a:lnTo>
                  <a:lnTo>
                    <a:pt x="355272" y="2705"/>
                  </a:lnTo>
                  <a:lnTo>
                    <a:pt x="402174" y="0"/>
                  </a:lnTo>
                  <a:lnTo>
                    <a:pt x="4268463" y="0"/>
                  </a:lnTo>
                  <a:lnTo>
                    <a:pt x="4321327" y="3487"/>
                  </a:lnTo>
                  <a:lnTo>
                    <a:pt x="4372837" y="13778"/>
                  </a:lnTo>
                  <a:lnTo>
                    <a:pt x="4422369" y="30613"/>
                  </a:lnTo>
                  <a:lnTo>
                    <a:pt x="4469298" y="53733"/>
                  </a:lnTo>
                  <a:lnTo>
                    <a:pt x="4512998" y="82880"/>
                  </a:lnTo>
                  <a:lnTo>
                    <a:pt x="4552844" y="117794"/>
                  </a:lnTo>
                  <a:lnTo>
                    <a:pt x="4587758" y="157640"/>
                  </a:lnTo>
                  <a:lnTo>
                    <a:pt x="4616904" y="201340"/>
                  </a:lnTo>
                  <a:lnTo>
                    <a:pt x="4640024" y="248269"/>
                  </a:lnTo>
                  <a:lnTo>
                    <a:pt x="4656859" y="297801"/>
                  </a:lnTo>
                  <a:lnTo>
                    <a:pt x="4667150" y="349311"/>
                  </a:lnTo>
                  <a:lnTo>
                    <a:pt x="4670638" y="402174"/>
                  </a:lnTo>
                  <a:lnTo>
                    <a:pt x="4670638" y="2010826"/>
                  </a:lnTo>
                  <a:lnTo>
                    <a:pt x="4667932" y="2057728"/>
                  </a:lnTo>
                  <a:lnTo>
                    <a:pt x="4660016" y="2103041"/>
                  </a:lnTo>
                  <a:lnTo>
                    <a:pt x="4647192" y="2146463"/>
                  </a:lnTo>
                  <a:lnTo>
                    <a:pt x="4629761" y="2187692"/>
                  </a:lnTo>
                  <a:lnTo>
                    <a:pt x="4608024" y="2226427"/>
                  </a:lnTo>
                  <a:lnTo>
                    <a:pt x="4582285" y="2262366"/>
                  </a:lnTo>
                  <a:lnTo>
                    <a:pt x="4552844" y="2295206"/>
                  </a:lnTo>
                  <a:lnTo>
                    <a:pt x="4520003" y="2324647"/>
                  </a:lnTo>
                  <a:lnTo>
                    <a:pt x="4484065" y="2350387"/>
                  </a:lnTo>
                  <a:lnTo>
                    <a:pt x="4445330" y="2372123"/>
                  </a:lnTo>
                  <a:lnTo>
                    <a:pt x="4404100" y="2389555"/>
                  </a:lnTo>
                  <a:lnTo>
                    <a:pt x="4360678" y="2402379"/>
                  </a:lnTo>
                  <a:lnTo>
                    <a:pt x="4315365" y="2410295"/>
                  </a:lnTo>
                  <a:lnTo>
                    <a:pt x="4268463" y="241300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820059" y="1046000"/>
              <a:ext cx="4671060" cy="2413000"/>
            </a:xfrm>
            <a:custGeom>
              <a:avLst/>
              <a:gdLst/>
              <a:ahLst/>
              <a:cxnLst/>
              <a:rect l="l" t="t" r="r" b="b"/>
              <a:pathLst>
                <a:path w="4671059" h="2413000">
                  <a:moveTo>
                    <a:pt x="0" y="402174"/>
                  </a:moveTo>
                  <a:lnTo>
                    <a:pt x="2705" y="355272"/>
                  </a:lnTo>
                  <a:lnTo>
                    <a:pt x="10621" y="309959"/>
                  </a:lnTo>
                  <a:lnTo>
                    <a:pt x="23446" y="266537"/>
                  </a:lnTo>
                  <a:lnTo>
                    <a:pt x="40877" y="225308"/>
                  </a:lnTo>
                  <a:lnTo>
                    <a:pt x="62613" y="186573"/>
                  </a:lnTo>
                  <a:lnTo>
                    <a:pt x="88353" y="150635"/>
                  </a:lnTo>
                  <a:lnTo>
                    <a:pt x="117794" y="117794"/>
                  </a:lnTo>
                  <a:lnTo>
                    <a:pt x="150634" y="88353"/>
                  </a:lnTo>
                  <a:lnTo>
                    <a:pt x="186573" y="62613"/>
                  </a:lnTo>
                  <a:lnTo>
                    <a:pt x="225308" y="40877"/>
                  </a:lnTo>
                  <a:lnTo>
                    <a:pt x="266537" y="23446"/>
                  </a:lnTo>
                  <a:lnTo>
                    <a:pt x="309959" y="10621"/>
                  </a:lnTo>
                  <a:lnTo>
                    <a:pt x="355272" y="2705"/>
                  </a:lnTo>
                  <a:lnTo>
                    <a:pt x="402174" y="0"/>
                  </a:lnTo>
                  <a:lnTo>
                    <a:pt x="4268463" y="0"/>
                  </a:lnTo>
                  <a:lnTo>
                    <a:pt x="4321327" y="3487"/>
                  </a:lnTo>
                  <a:lnTo>
                    <a:pt x="4372837" y="13778"/>
                  </a:lnTo>
                  <a:lnTo>
                    <a:pt x="4422369" y="30613"/>
                  </a:lnTo>
                  <a:lnTo>
                    <a:pt x="4469298" y="53733"/>
                  </a:lnTo>
                  <a:lnTo>
                    <a:pt x="4512998" y="82880"/>
                  </a:lnTo>
                  <a:lnTo>
                    <a:pt x="4552844" y="117794"/>
                  </a:lnTo>
                  <a:lnTo>
                    <a:pt x="4587758" y="157640"/>
                  </a:lnTo>
                  <a:lnTo>
                    <a:pt x="4616904" y="201340"/>
                  </a:lnTo>
                  <a:lnTo>
                    <a:pt x="4640024" y="248269"/>
                  </a:lnTo>
                  <a:lnTo>
                    <a:pt x="4656859" y="297801"/>
                  </a:lnTo>
                  <a:lnTo>
                    <a:pt x="4667150" y="349311"/>
                  </a:lnTo>
                  <a:lnTo>
                    <a:pt x="4670638" y="402174"/>
                  </a:lnTo>
                  <a:lnTo>
                    <a:pt x="4670638" y="2010826"/>
                  </a:lnTo>
                  <a:lnTo>
                    <a:pt x="4667932" y="2057728"/>
                  </a:lnTo>
                  <a:lnTo>
                    <a:pt x="4660016" y="2103041"/>
                  </a:lnTo>
                  <a:lnTo>
                    <a:pt x="4647192" y="2146463"/>
                  </a:lnTo>
                  <a:lnTo>
                    <a:pt x="4629761" y="2187692"/>
                  </a:lnTo>
                  <a:lnTo>
                    <a:pt x="4608024" y="2226427"/>
                  </a:lnTo>
                  <a:lnTo>
                    <a:pt x="4582285" y="2262366"/>
                  </a:lnTo>
                  <a:lnTo>
                    <a:pt x="4552844" y="2295206"/>
                  </a:lnTo>
                  <a:lnTo>
                    <a:pt x="4520003" y="2324647"/>
                  </a:lnTo>
                  <a:lnTo>
                    <a:pt x="4484065" y="2350387"/>
                  </a:lnTo>
                  <a:lnTo>
                    <a:pt x="4445330" y="2372123"/>
                  </a:lnTo>
                  <a:lnTo>
                    <a:pt x="4404100" y="2389555"/>
                  </a:lnTo>
                  <a:lnTo>
                    <a:pt x="4360678" y="2402379"/>
                  </a:lnTo>
                  <a:lnTo>
                    <a:pt x="4315365" y="2410295"/>
                  </a:lnTo>
                  <a:lnTo>
                    <a:pt x="4268463" y="2413001"/>
                  </a:lnTo>
                  <a:lnTo>
                    <a:pt x="402174" y="2413001"/>
                  </a:lnTo>
                  <a:lnTo>
                    <a:pt x="355272" y="2410295"/>
                  </a:lnTo>
                  <a:lnTo>
                    <a:pt x="309959" y="2402379"/>
                  </a:lnTo>
                  <a:lnTo>
                    <a:pt x="266537" y="2389555"/>
                  </a:lnTo>
                  <a:lnTo>
                    <a:pt x="225308" y="2372123"/>
                  </a:lnTo>
                  <a:lnTo>
                    <a:pt x="186573" y="2350387"/>
                  </a:lnTo>
                  <a:lnTo>
                    <a:pt x="150634" y="2324647"/>
                  </a:lnTo>
                  <a:lnTo>
                    <a:pt x="117794" y="2295206"/>
                  </a:lnTo>
                  <a:lnTo>
                    <a:pt x="88353" y="2262366"/>
                  </a:lnTo>
                  <a:lnTo>
                    <a:pt x="62613" y="2226427"/>
                  </a:lnTo>
                  <a:lnTo>
                    <a:pt x="40877" y="2187692"/>
                  </a:lnTo>
                  <a:lnTo>
                    <a:pt x="23446" y="2146463"/>
                  </a:lnTo>
                  <a:lnTo>
                    <a:pt x="10621" y="2103041"/>
                  </a:lnTo>
                  <a:lnTo>
                    <a:pt x="2705" y="2057728"/>
                  </a:lnTo>
                  <a:lnTo>
                    <a:pt x="0" y="2010826"/>
                  </a:lnTo>
                  <a:lnTo>
                    <a:pt x="0" y="4021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318397" y="1607847"/>
              <a:ext cx="1348105" cy="477520"/>
            </a:xfrm>
            <a:custGeom>
              <a:avLst/>
              <a:gdLst/>
              <a:ahLst/>
              <a:cxnLst/>
              <a:rect l="l" t="t" r="r" b="b"/>
              <a:pathLst>
                <a:path w="1348104" h="477519">
                  <a:moveTo>
                    <a:pt x="1268401" y="477253"/>
                  </a:moveTo>
                  <a:lnTo>
                    <a:pt x="79543" y="477253"/>
                  </a:lnTo>
                  <a:lnTo>
                    <a:pt x="48581" y="471003"/>
                  </a:lnTo>
                  <a:lnTo>
                    <a:pt x="23297" y="453956"/>
                  </a:lnTo>
                  <a:lnTo>
                    <a:pt x="6250" y="428672"/>
                  </a:lnTo>
                  <a:lnTo>
                    <a:pt x="0" y="397709"/>
                  </a:lnTo>
                  <a:lnTo>
                    <a:pt x="0" y="79543"/>
                  </a:lnTo>
                  <a:lnTo>
                    <a:pt x="6250" y="48581"/>
                  </a:lnTo>
                  <a:lnTo>
                    <a:pt x="23297" y="23297"/>
                  </a:lnTo>
                  <a:lnTo>
                    <a:pt x="48581" y="6250"/>
                  </a:lnTo>
                  <a:lnTo>
                    <a:pt x="79543" y="0"/>
                  </a:lnTo>
                  <a:lnTo>
                    <a:pt x="1268401" y="0"/>
                  </a:lnTo>
                  <a:lnTo>
                    <a:pt x="1312532" y="13364"/>
                  </a:lnTo>
                  <a:lnTo>
                    <a:pt x="1341891" y="49103"/>
                  </a:lnTo>
                  <a:lnTo>
                    <a:pt x="1347945" y="79543"/>
                  </a:lnTo>
                  <a:lnTo>
                    <a:pt x="1347945" y="397709"/>
                  </a:lnTo>
                  <a:lnTo>
                    <a:pt x="1341695" y="428672"/>
                  </a:lnTo>
                  <a:lnTo>
                    <a:pt x="1324647" y="453956"/>
                  </a:lnTo>
                  <a:lnTo>
                    <a:pt x="1299363" y="471003"/>
                  </a:lnTo>
                  <a:lnTo>
                    <a:pt x="1268401" y="477253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18397" y="1607847"/>
              <a:ext cx="1348105" cy="477520"/>
            </a:xfrm>
            <a:custGeom>
              <a:avLst/>
              <a:gdLst/>
              <a:ahLst/>
              <a:cxnLst/>
              <a:rect l="l" t="t" r="r" b="b"/>
              <a:pathLst>
                <a:path w="1348104" h="477519">
                  <a:moveTo>
                    <a:pt x="0" y="79543"/>
                  </a:moveTo>
                  <a:lnTo>
                    <a:pt x="6250" y="48581"/>
                  </a:lnTo>
                  <a:lnTo>
                    <a:pt x="23297" y="23297"/>
                  </a:lnTo>
                  <a:lnTo>
                    <a:pt x="48581" y="6250"/>
                  </a:lnTo>
                  <a:lnTo>
                    <a:pt x="79543" y="0"/>
                  </a:lnTo>
                  <a:lnTo>
                    <a:pt x="1268401" y="0"/>
                  </a:lnTo>
                  <a:lnTo>
                    <a:pt x="1312532" y="13364"/>
                  </a:lnTo>
                  <a:lnTo>
                    <a:pt x="1341891" y="49103"/>
                  </a:lnTo>
                  <a:lnTo>
                    <a:pt x="1347945" y="79543"/>
                  </a:lnTo>
                  <a:lnTo>
                    <a:pt x="1347945" y="397709"/>
                  </a:lnTo>
                  <a:lnTo>
                    <a:pt x="1341695" y="428672"/>
                  </a:lnTo>
                  <a:lnTo>
                    <a:pt x="1324647" y="453956"/>
                  </a:lnTo>
                  <a:lnTo>
                    <a:pt x="1299363" y="471003"/>
                  </a:lnTo>
                  <a:lnTo>
                    <a:pt x="1268401" y="477253"/>
                  </a:lnTo>
                  <a:lnTo>
                    <a:pt x="79543" y="477253"/>
                  </a:lnTo>
                  <a:lnTo>
                    <a:pt x="48581" y="471003"/>
                  </a:lnTo>
                  <a:lnTo>
                    <a:pt x="23297" y="453956"/>
                  </a:lnTo>
                  <a:lnTo>
                    <a:pt x="6250" y="428672"/>
                  </a:lnTo>
                  <a:lnTo>
                    <a:pt x="0" y="397709"/>
                  </a:lnTo>
                  <a:lnTo>
                    <a:pt x="0" y="79543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23575" y="986061"/>
            <a:ext cx="653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Pod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3373" y="2329970"/>
            <a:ext cx="1239520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00" dirty="0">
                <a:latin typeface="Arial MT"/>
                <a:cs typeface="Arial MT"/>
              </a:rPr>
              <a:t>Main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3" dirty="0">
                <a:latin typeface="Arial MT"/>
                <a:cs typeface="Arial MT"/>
              </a:rPr>
              <a:t>Container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349347" y="2126086"/>
            <a:ext cx="1669627" cy="662940"/>
            <a:chOff x="5512010" y="1594564"/>
            <a:chExt cx="1252220" cy="497205"/>
          </a:xfrm>
        </p:grpSpPr>
        <p:sp>
          <p:nvSpPr>
            <p:cNvPr id="11" name="object 11"/>
            <p:cNvSpPr/>
            <p:nvPr/>
          </p:nvSpPr>
          <p:spPr>
            <a:xfrm>
              <a:off x="5518360" y="1600914"/>
              <a:ext cx="1239520" cy="484505"/>
            </a:xfrm>
            <a:custGeom>
              <a:avLst/>
              <a:gdLst/>
              <a:ahLst/>
              <a:cxnLst/>
              <a:rect l="l" t="t" r="r" b="b"/>
              <a:pathLst>
                <a:path w="1239520" h="484505">
                  <a:moveTo>
                    <a:pt x="1158633" y="484185"/>
                  </a:moveTo>
                  <a:lnTo>
                    <a:pt x="80698" y="484185"/>
                  </a:lnTo>
                  <a:lnTo>
                    <a:pt x="49287" y="477844"/>
                  </a:lnTo>
                  <a:lnTo>
                    <a:pt x="23636" y="460549"/>
                  </a:lnTo>
                  <a:lnTo>
                    <a:pt x="6341" y="434898"/>
                  </a:lnTo>
                  <a:lnTo>
                    <a:pt x="0" y="403486"/>
                  </a:lnTo>
                  <a:lnTo>
                    <a:pt x="0" y="80699"/>
                  </a:lnTo>
                  <a:lnTo>
                    <a:pt x="6234" y="49817"/>
                  </a:lnTo>
                  <a:lnTo>
                    <a:pt x="6341" y="49287"/>
                  </a:lnTo>
                  <a:lnTo>
                    <a:pt x="23636" y="23636"/>
                  </a:lnTo>
                  <a:lnTo>
                    <a:pt x="49287" y="6341"/>
                  </a:lnTo>
                  <a:lnTo>
                    <a:pt x="80698" y="0"/>
                  </a:lnTo>
                  <a:lnTo>
                    <a:pt x="1158633" y="0"/>
                  </a:lnTo>
                  <a:lnTo>
                    <a:pt x="1203406" y="13558"/>
                  </a:lnTo>
                  <a:lnTo>
                    <a:pt x="1233191" y="49817"/>
                  </a:lnTo>
                  <a:lnTo>
                    <a:pt x="1239333" y="80699"/>
                  </a:lnTo>
                  <a:lnTo>
                    <a:pt x="1239333" y="403486"/>
                  </a:lnTo>
                  <a:lnTo>
                    <a:pt x="1232992" y="434898"/>
                  </a:lnTo>
                  <a:lnTo>
                    <a:pt x="1215697" y="460549"/>
                  </a:lnTo>
                  <a:lnTo>
                    <a:pt x="1190046" y="477844"/>
                  </a:lnTo>
                  <a:lnTo>
                    <a:pt x="1158633" y="48418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18360" y="1600914"/>
              <a:ext cx="1239520" cy="484505"/>
            </a:xfrm>
            <a:custGeom>
              <a:avLst/>
              <a:gdLst/>
              <a:ahLst/>
              <a:cxnLst/>
              <a:rect l="l" t="t" r="r" b="b"/>
              <a:pathLst>
                <a:path w="1239520" h="484505">
                  <a:moveTo>
                    <a:pt x="0" y="80699"/>
                  </a:moveTo>
                  <a:lnTo>
                    <a:pt x="6341" y="49287"/>
                  </a:lnTo>
                  <a:lnTo>
                    <a:pt x="23636" y="23636"/>
                  </a:lnTo>
                  <a:lnTo>
                    <a:pt x="49287" y="6341"/>
                  </a:lnTo>
                  <a:lnTo>
                    <a:pt x="80698" y="0"/>
                  </a:lnTo>
                  <a:lnTo>
                    <a:pt x="1158633" y="0"/>
                  </a:lnTo>
                  <a:lnTo>
                    <a:pt x="1203406" y="13558"/>
                  </a:lnTo>
                  <a:lnTo>
                    <a:pt x="1233191" y="49817"/>
                  </a:lnTo>
                  <a:lnTo>
                    <a:pt x="1239333" y="80699"/>
                  </a:lnTo>
                  <a:lnTo>
                    <a:pt x="1239333" y="403486"/>
                  </a:lnTo>
                  <a:lnTo>
                    <a:pt x="1232992" y="434898"/>
                  </a:lnTo>
                  <a:lnTo>
                    <a:pt x="1215697" y="460549"/>
                  </a:lnTo>
                  <a:lnTo>
                    <a:pt x="1190046" y="477844"/>
                  </a:lnTo>
                  <a:lnTo>
                    <a:pt x="1158633" y="484185"/>
                  </a:lnTo>
                  <a:lnTo>
                    <a:pt x="80698" y="484185"/>
                  </a:lnTo>
                  <a:lnTo>
                    <a:pt x="49287" y="477844"/>
                  </a:lnTo>
                  <a:lnTo>
                    <a:pt x="23636" y="460549"/>
                  </a:lnTo>
                  <a:lnTo>
                    <a:pt x="6341" y="434898"/>
                  </a:lnTo>
                  <a:lnTo>
                    <a:pt x="0" y="403486"/>
                  </a:lnTo>
                  <a:lnTo>
                    <a:pt x="0" y="80699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675674" y="2190982"/>
            <a:ext cx="101684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67732" marR="6773" indent="-51645">
              <a:lnSpc>
                <a:spcPts val="1907"/>
              </a:lnSpc>
              <a:spcBef>
                <a:spcPts val="207"/>
              </a:spcBef>
            </a:pPr>
            <a:r>
              <a:rPr sz="1600" spc="-13" dirty="0">
                <a:latin typeface="Arial MT"/>
                <a:cs typeface="Arial MT"/>
              </a:rPr>
              <a:t>Supporting Container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50513" y="2695326"/>
            <a:ext cx="816187" cy="301413"/>
            <a:chOff x="3787885" y="2021494"/>
            <a:chExt cx="612140" cy="226060"/>
          </a:xfrm>
        </p:grpSpPr>
        <p:sp>
          <p:nvSpPr>
            <p:cNvPr id="15" name="object 15"/>
            <p:cNvSpPr/>
            <p:nvPr/>
          </p:nvSpPr>
          <p:spPr>
            <a:xfrm>
              <a:off x="3794235" y="2027844"/>
              <a:ext cx="599440" cy="213360"/>
            </a:xfrm>
            <a:custGeom>
              <a:avLst/>
              <a:gdLst/>
              <a:ahLst/>
              <a:cxnLst/>
              <a:rect l="l" t="t" r="r" b="b"/>
              <a:pathLst>
                <a:path w="599439" h="213360">
                  <a:moveTo>
                    <a:pt x="598846" y="212795"/>
                  </a:moveTo>
                  <a:lnTo>
                    <a:pt x="0" y="212795"/>
                  </a:lnTo>
                  <a:lnTo>
                    <a:pt x="0" y="0"/>
                  </a:lnTo>
                  <a:lnTo>
                    <a:pt x="598846" y="0"/>
                  </a:lnTo>
                  <a:lnTo>
                    <a:pt x="598846" y="212795"/>
                  </a:lnTo>
                  <a:close/>
                </a:path>
              </a:pathLst>
            </a:custGeom>
            <a:solidFill>
              <a:srgbClr val="B49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94235" y="2027844"/>
              <a:ext cx="599440" cy="213360"/>
            </a:xfrm>
            <a:custGeom>
              <a:avLst/>
              <a:gdLst/>
              <a:ahLst/>
              <a:cxnLst/>
              <a:rect l="l" t="t" r="r" b="b"/>
              <a:pathLst>
                <a:path w="599439" h="213360">
                  <a:moveTo>
                    <a:pt x="0" y="0"/>
                  </a:moveTo>
                  <a:lnTo>
                    <a:pt x="598846" y="0"/>
                  </a:lnTo>
                  <a:lnTo>
                    <a:pt x="598846" y="212795"/>
                  </a:lnTo>
                  <a:lnTo>
                    <a:pt x="0" y="2127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67447" y="2699945"/>
            <a:ext cx="78232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36310">
              <a:spcBef>
                <a:spcPts val="133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:8080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879168" y="2711138"/>
            <a:ext cx="816187" cy="301413"/>
            <a:chOff x="5909376" y="2033353"/>
            <a:chExt cx="612140" cy="226060"/>
          </a:xfrm>
        </p:grpSpPr>
        <p:sp>
          <p:nvSpPr>
            <p:cNvPr id="19" name="object 19"/>
            <p:cNvSpPr/>
            <p:nvPr/>
          </p:nvSpPr>
          <p:spPr>
            <a:xfrm>
              <a:off x="5915726" y="2039703"/>
              <a:ext cx="599440" cy="213360"/>
            </a:xfrm>
            <a:custGeom>
              <a:avLst/>
              <a:gdLst/>
              <a:ahLst/>
              <a:cxnLst/>
              <a:rect l="l" t="t" r="r" b="b"/>
              <a:pathLst>
                <a:path w="599440" h="213360">
                  <a:moveTo>
                    <a:pt x="598846" y="212795"/>
                  </a:moveTo>
                  <a:lnTo>
                    <a:pt x="0" y="212795"/>
                  </a:lnTo>
                  <a:lnTo>
                    <a:pt x="0" y="0"/>
                  </a:lnTo>
                  <a:lnTo>
                    <a:pt x="598846" y="0"/>
                  </a:lnTo>
                  <a:lnTo>
                    <a:pt x="598846" y="212795"/>
                  </a:lnTo>
                  <a:close/>
                </a:path>
              </a:pathLst>
            </a:custGeom>
            <a:solidFill>
              <a:srgbClr val="B49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915726" y="2039703"/>
              <a:ext cx="599440" cy="213360"/>
            </a:xfrm>
            <a:custGeom>
              <a:avLst/>
              <a:gdLst/>
              <a:ahLst/>
              <a:cxnLst/>
              <a:rect l="l" t="t" r="r" b="b"/>
              <a:pathLst>
                <a:path w="599440" h="213360">
                  <a:moveTo>
                    <a:pt x="0" y="0"/>
                  </a:moveTo>
                  <a:lnTo>
                    <a:pt x="598846" y="0"/>
                  </a:lnTo>
                  <a:lnTo>
                    <a:pt x="598846" y="212795"/>
                  </a:lnTo>
                  <a:lnTo>
                    <a:pt x="0" y="212795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015685" y="2715758"/>
            <a:ext cx="542712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:3000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51862" y="2981169"/>
            <a:ext cx="2923540" cy="2197947"/>
            <a:chOff x="4088896" y="2235877"/>
            <a:chExt cx="2192655" cy="1648460"/>
          </a:xfrm>
        </p:grpSpPr>
        <p:sp>
          <p:nvSpPr>
            <p:cNvPr id="23" name="object 23"/>
            <p:cNvSpPr/>
            <p:nvPr/>
          </p:nvSpPr>
          <p:spPr>
            <a:xfrm>
              <a:off x="4836871" y="3303857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5" h="310514">
                  <a:moveTo>
                    <a:pt x="945647" y="310285"/>
                  </a:moveTo>
                  <a:lnTo>
                    <a:pt x="51715" y="310285"/>
                  </a:lnTo>
                  <a:lnTo>
                    <a:pt x="31585" y="306221"/>
                  </a:lnTo>
                  <a:lnTo>
                    <a:pt x="15146" y="295138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5"/>
                  </a:lnTo>
                  <a:lnTo>
                    <a:pt x="4064" y="31585"/>
                  </a:lnTo>
                  <a:lnTo>
                    <a:pt x="15146" y="15146"/>
                  </a:lnTo>
                  <a:lnTo>
                    <a:pt x="31585" y="4064"/>
                  </a:lnTo>
                  <a:lnTo>
                    <a:pt x="51715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5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6" y="295138"/>
                  </a:lnTo>
                  <a:lnTo>
                    <a:pt x="965777" y="306221"/>
                  </a:lnTo>
                  <a:lnTo>
                    <a:pt x="945647" y="310285"/>
                  </a:lnTo>
                  <a:close/>
                </a:path>
              </a:pathLst>
            </a:custGeom>
            <a:solidFill>
              <a:srgbClr val="73CCFA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836871" y="3303857"/>
              <a:ext cx="997585" cy="310515"/>
            </a:xfrm>
            <a:custGeom>
              <a:avLst/>
              <a:gdLst/>
              <a:ahLst/>
              <a:cxnLst/>
              <a:rect l="l" t="t" r="r" b="b"/>
              <a:pathLst>
                <a:path w="997585" h="310514">
                  <a:moveTo>
                    <a:pt x="0" y="51715"/>
                  </a:moveTo>
                  <a:lnTo>
                    <a:pt x="4064" y="31585"/>
                  </a:lnTo>
                  <a:lnTo>
                    <a:pt x="15146" y="15146"/>
                  </a:lnTo>
                  <a:lnTo>
                    <a:pt x="31585" y="4064"/>
                  </a:lnTo>
                  <a:lnTo>
                    <a:pt x="51715" y="0"/>
                  </a:lnTo>
                  <a:lnTo>
                    <a:pt x="945647" y="0"/>
                  </a:lnTo>
                  <a:lnTo>
                    <a:pt x="982215" y="15146"/>
                  </a:lnTo>
                  <a:lnTo>
                    <a:pt x="997362" y="51715"/>
                  </a:lnTo>
                  <a:lnTo>
                    <a:pt x="997362" y="258569"/>
                  </a:lnTo>
                  <a:lnTo>
                    <a:pt x="993298" y="278699"/>
                  </a:lnTo>
                  <a:lnTo>
                    <a:pt x="982216" y="295138"/>
                  </a:lnTo>
                  <a:lnTo>
                    <a:pt x="965777" y="306221"/>
                  </a:lnTo>
                  <a:lnTo>
                    <a:pt x="945647" y="310285"/>
                  </a:lnTo>
                  <a:lnTo>
                    <a:pt x="51715" y="310285"/>
                  </a:lnTo>
                  <a:lnTo>
                    <a:pt x="31585" y="306221"/>
                  </a:lnTo>
                  <a:lnTo>
                    <a:pt x="15146" y="295138"/>
                  </a:lnTo>
                  <a:lnTo>
                    <a:pt x="4064" y="278699"/>
                  </a:lnTo>
                  <a:lnTo>
                    <a:pt x="0" y="258569"/>
                  </a:lnTo>
                  <a:lnTo>
                    <a:pt x="0" y="51715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093658" y="2240639"/>
              <a:ext cx="1061720" cy="1595755"/>
            </a:xfrm>
            <a:custGeom>
              <a:avLst/>
              <a:gdLst/>
              <a:ahLst/>
              <a:cxnLst/>
              <a:rect l="l" t="t" r="r" b="b"/>
              <a:pathLst>
                <a:path w="1061720" h="1595754">
                  <a:moveTo>
                    <a:pt x="0" y="0"/>
                  </a:moveTo>
                  <a:lnTo>
                    <a:pt x="0" y="826366"/>
                  </a:lnTo>
                  <a:lnTo>
                    <a:pt x="1061699" y="826366"/>
                  </a:lnTo>
                  <a:lnTo>
                    <a:pt x="1061699" y="159554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139625" y="383618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39625" y="383618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398642" y="2252499"/>
              <a:ext cx="878205" cy="1584325"/>
            </a:xfrm>
            <a:custGeom>
              <a:avLst/>
              <a:gdLst/>
              <a:ahLst/>
              <a:cxnLst/>
              <a:rect l="l" t="t" r="r" b="b"/>
              <a:pathLst>
                <a:path w="878204" h="1584325">
                  <a:moveTo>
                    <a:pt x="877799" y="0"/>
                  </a:moveTo>
                  <a:lnTo>
                    <a:pt x="877799" y="820499"/>
                  </a:lnTo>
                  <a:lnTo>
                    <a:pt x="0" y="820499"/>
                  </a:lnTo>
                  <a:lnTo>
                    <a:pt x="0" y="158384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382909" y="38363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382909" y="38363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537518" y="4466289"/>
            <a:ext cx="1073573" cy="102000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5671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10.0.30.50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spcBef>
                <a:spcPts val="300"/>
              </a:spcBef>
            </a:pPr>
            <a:endParaRPr sz="1600">
              <a:latin typeface="Arial MT"/>
              <a:cs typeface="Arial MT"/>
            </a:endParaRPr>
          </a:p>
          <a:p>
            <a:pPr marL="16933"/>
            <a:r>
              <a:rPr sz="1467" dirty="0">
                <a:latin typeface="Arial MT"/>
                <a:cs typeface="Arial MT"/>
              </a:rPr>
              <a:t>:8080</a:t>
            </a:r>
            <a:r>
              <a:rPr sz="1467" spc="367" dirty="0">
                <a:latin typeface="Arial MT"/>
                <a:cs typeface="Arial MT"/>
              </a:rPr>
              <a:t> </a:t>
            </a:r>
            <a:r>
              <a:rPr sz="1467" spc="-13" dirty="0">
                <a:latin typeface="Arial MT"/>
                <a:cs typeface="Arial MT"/>
              </a:rPr>
              <a:t>:3000</a:t>
            </a:r>
            <a:endParaRPr sz="1467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689753" y="2874609"/>
            <a:ext cx="2310552" cy="832273"/>
            <a:chOff x="4267315" y="2155956"/>
            <a:chExt cx="1732914" cy="624205"/>
          </a:xfrm>
        </p:grpSpPr>
        <p:sp>
          <p:nvSpPr>
            <p:cNvPr id="33" name="object 33"/>
            <p:cNvSpPr/>
            <p:nvPr/>
          </p:nvSpPr>
          <p:spPr>
            <a:xfrm>
              <a:off x="4272077" y="2160719"/>
              <a:ext cx="1723389" cy="513715"/>
            </a:xfrm>
            <a:custGeom>
              <a:avLst/>
              <a:gdLst/>
              <a:ahLst/>
              <a:cxnLst/>
              <a:rect l="l" t="t" r="r" b="b"/>
              <a:pathLst>
                <a:path w="1723389" h="513714">
                  <a:moveTo>
                    <a:pt x="0" y="0"/>
                  </a:moveTo>
                  <a:lnTo>
                    <a:pt x="287399" y="0"/>
                  </a:lnTo>
                  <a:lnTo>
                    <a:pt x="287399" y="513299"/>
                  </a:lnTo>
                  <a:lnTo>
                    <a:pt x="517649" y="513299"/>
                  </a:lnTo>
                </a:path>
                <a:path w="1723389" h="513714">
                  <a:moveTo>
                    <a:pt x="1723259" y="23924"/>
                  </a:moveTo>
                  <a:lnTo>
                    <a:pt x="1442759" y="23924"/>
                  </a:lnTo>
                  <a:lnTo>
                    <a:pt x="1442759" y="494324"/>
                  </a:lnTo>
                  <a:lnTo>
                    <a:pt x="1219409" y="494324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724109" y="2545690"/>
              <a:ext cx="803275" cy="227965"/>
            </a:xfrm>
            <a:custGeom>
              <a:avLst/>
              <a:gdLst/>
              <a:ahLst/>
              <a:cxnLst/>
              <a:rect l="l" t="t" r="r" b="b"/>
              <a:pathLst>
                <a:path w="803275" h="227964">
                  <a:moveTo>
                    <a:pt x="803107" y="227764"/>
                  </a:moveTo>
                  <a:lnTo>
                    <a:pt x="0" y="227764"/>
                  </a:lnTo>
                  <a:lnTo>
                    <a:pt x="0" y="0"/>
                  </a:lnTo>
                  <a:lnTo>
                    <a:pt x="803107" y="0"/>
                  </a:lnTo>
                  <a:lnTo>
                    <a:pt x="803107" y="227764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724109" y="2545690"/>
              <a:ext cx="803275" cy="227965"/>
            </a:xfrm>
            <a:custGeom>
              <a:avLst/>
              <a:gdLst/>
              <a:ahLst/>
              <a:cxnLst/>
              <a:rect l="l" t="t" r="r" b="b"/>
              <a:pathLst>
                <a:path w="803275" h="227964">
                  <a:moveTo>
                    <a:pt x="0" y="0"/>
                  </a:moveTo>
                  <a:lnTo>
                    <a:pt x="803107" y="0"/>
                  </a:lnTo>
                  <a:lnTo>
                    <a:pt x="803107" y="227764"/>
                  </a:lnTo>
                  <a:lnTo>
                    <a:pt x="0" y="227764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491091" y="3434167"/>
            <a:ext cx="68580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-13" dirty="0">
                <a:solidFill>
                  <a:srgbClr val="FFFFFF"/>
                </a:solidFill>
                <a:latin typeface="Arial MT"/>
                <a:cs typeface="Arial MT"/>
              </a:rPr>
              <a:t>Localhost</a:t>
            </a:r>
            <a:endParaRPr sz="1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242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750" y="190028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A</a:t>
            </a:r>
            <a:r>
              <a:rPr spc="-220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Look</a:t>
            </a:r>
            <a:r>
              <a:rPr spc="20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at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Pod</a:t>
            </a:r>
            <a:r>
              <a:rPr spc="20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Manifest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097" y="1601246"/>
            <a:ext cx="4534729" cy="36614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3583" y="2076429"/>
            <a:ext cx="5855909" cy="31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36224" y="553229"/>
            <a:ext cx="9988409" cy="607003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Get</a:t>
            </a:r>
            <a:r>
              <a:rPr spc="-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a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shell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to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a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running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Container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130" y="1701449"/>
            <a:ext cx="11582399" cy="1106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8929" y="3177301"/>
            <a:ext cx="4933527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800" spc="-13" dirty="0">
                <a:solidFill>
                  <a:srgbClr val="0070C0"/>
                </a:solidFill>
                <a:latin typeface="Arial MT"/>
                <a:cs typeface="Arial MT"/>
              </a:rPr>
              <a:t>Verifying</a:t>
            </a:r>
            <a:r>
              <a:rPr sz="2800" spc="-6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70C0"/>
                </a:solidFill>
                <a:latin typeface="Arial MT"/>
                <a:cs typeface="Arial MT"/>
              </a:rPr>
              <a:t>the</a:t>
            </a:r>
            <a:r>
              <a:rPr sz="2800" spc="-6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70C0"/>
                </a:solidFill>
                <a:latin typeface="Arial MT"/>
                <a:cs typeface="Arial MT"/>
              </a:rPr>
              <a:t>Operating</a:t>
            </a:r>
            <a:r>
              <a:rPr sz="2800" spc="-53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2800" spc="-13" dirty="0">
                <a:solidFill>
                  <a:srgbClr val="0070C0"/>
                </a:solidFill>
                <a:latin typeface="Arial MT"/>
                <a:cs typeface="Arial MT"/>
              </a:rPr>
              <a:t>System</a:t>
            </a:r>
            <a:endParaRPr sz="2800" dirty="0">
              <a:solidFill>
                <a:srgbClr val="0070C0"/>
              </a:solidFill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134" y="3907601"/>
            <a:ext cx="11127617" cy="22010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15561"/>
            <a:ext cx="3657600" cy="205976"/>
          </a:xfrm>
          <a:prstGeom prst="rect">
            <a:avLst/>
          </a:prstGeom>
        </p:spPr>
        <p:txBody>
          <a:bodyPr vert="horz" wrap="square" lIns="0" tIns="847" rIns="0" bIns="0" rtlCol="0" anchor="ctr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spc="-33" dirty="0"/>
              <a:pPr marL="50799">
                <a:spcBef>
                  <a:spcPts val="7"/>
                </a:spcBef>
              </a:pPr>
              <a:t>55</a:t>
            </a:fld>
            <a:endParaRPr spc="-33" dirty="0"/>
          </a:p>
        </p:txBody>
      </p:sp>
    </p:spTree>
    <p:extLst>
      <p:ext uri="{BB962C8B-B14F-4D97-AF65-F5344CB8AC3E}">
        <p14:creationId xmlns:p14="http://schemas.microsoft.com/office/powerpoint/2010/main" val="102846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605" y="232117"/>
            <a:ext cx="9340245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Get</a:t>
            </a:r>
            <a:r>
              <a:rPr spc="-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a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shell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to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a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running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Container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605" y="2525572"/>
            <a:ext cx="5092700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33" spc="-27" dirty="0">
                <a:solidFill>
                  <a:srgbClr val="0070C0"/>
                </a:solidFill>
                <a:latin typeface="Arial MT"/>
                <a:cs typeface="Arial MT"/>
              </a:rPr>
              <a:t>Verifying</a:t>
            </a:r>
            <a:r>
              <a:rPr sz="3733" spc="-107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733" dirty="0">
                <a:solidFill>
                  <a:srgbClr val="0070C0"/>
                </a:solidFill>
                <a:latin typeface="Arial MT"/>
                <a:cs typeface="Arial MT"/>
              </a:rPr>
              <a:t>the</a:t>
            </a:r>
            <a:r>
              <a:rPr sz="3733" spc="-107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733" dirty="0">
                <a:solidFill>
                  <a:srgbClr val="0070C0"/>
                </a:solidFill>
                <a:latin typeface="Arial MT"/>
                <a:cs typeface="Arial MT"/>
              </a:rPr>
              <a:t>index</a:t>
            </a:r>
            <a:r>
              <a:rPr sz="3733" spc="-107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733" spc="-27" dirty="0">
                <a:solidFill>
                  <a:srgbClr val="0070C0"/>
                </a:solidFill>
                <a:latin typeface="Arial MT"/>
                <a:cs typeface="Arial MT"/>
              </a:rPr>
              <a:t>page</a:t>
            </a:r>
            <a:endParaRPr sz="3733" dirty="0">
              <a:solidFill>
                <a:srgbClr val="0070C0"/>
              </a:solidFill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9858" y="1752039"/>
            <a:ext cx="10015220" cy="359073"/>
          </a:xfrm>
          <a:prstGeom prst="rect">
            <a:avLst/>
          </a:prstGeom>
          <a:solidFill>
            <a:srgbClr val="12212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7"/>
              </a:lnSpc>
            </a:pPr>
            <a:r>
              <a:rPr sz="2400" b="1" spc="-27" dirty="0">
                <a:solidFill>
                  <a:srgbClr val="FFFFFF"/>
                </a:solidFill>
                <a:latin typeface="Calibri"/>
                <a:cs typeface="Calibri"/>
              </a:rPr>
              <a:t>root@nginx-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pod:/#</a:t>
            </a:r>
            <a:r>
              <a:rPr sz="2400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echo</a:t>
            </a:r>
            <a:r>
              <a:rPr sz="2400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2400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shell</a:t>
            </a:r>
            <a:r>
              <a:rPr sz="2400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demo</a:t>
            </a:r>
            <a:r>
              <a:rPr sz="2400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400" b="1" spc="-13" dirty="0">
                <a:solidFill>
                  <a:srgbClr val="FFFFFF"/>
                </a:solidFill>
                <a:latin typeface="Calibri"/>
                <a:cs typeface="Calibri"/>
              </a:rPr>
              <a:t> /usr/share/nginx/html/index.html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858" y="3672545"/>
            <a:ext cx="10575167" cy="175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1768" y="1775703"/>
            <a:ext cx="8198273" cy="83777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333" dirty="0">
                <a:solidFill>
                  <a:srgbClr val="C00000"/>
                </a:solidFill>
              </a:rPr>
              <a:t>Stages</a:t>
            </a:r>
            <a:r>
              <a:rPr sz="5333" spc="-60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of</a:t>
            </a:r>
            <a:r>
              <a:rPr sz="5333" spc="-60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Life</a:t>
            </a:r>
            <a:r>
              <a:rPr sz="5333" spc="-53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Cycle</a:t>
            </a:r>
            <a:r>
              <a:rPr sz="5333" spc="-53" dirty="0">
                <a:solidFill>
                  <a:srgbClr val="C00000"/>
                </a:solidFill>
              </a:rPr>
              <a:t> </a:t>
            </a:r>
            <a:r>
              <a:rPr sz="5333" dirty="0">
                <a:solidFill>
                  <a:srgbClr val="C00000"/>
                </a:solidFill>
              </a:rPr>
              <a:t>of</a:t>
            </a:r>
            <a:r>
              <a:rPr sz="5333" spc="-60" dirty="0">
                <a:solidFill>
                  <a:srgbClr val="C00000"/>
                </a:solidFill>
              </a:rPr>
              <a:t> </a:t>
            </a:r>
            <a:r>
              <a:rPr sz="5333" spc="-33" dirty="0">
                <a:solidFill>
                  <a:srgbClr val="C00000"/>
                </a:solidFill>
              </a:rPr>
              <a:t>Pod</a:t>
            </a:r>
            <a:endParaRPr sz="5333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07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535" y="212244"/>
            <a:ext cx="5861466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Lifecycle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of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a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spc="-33" dirty="0">
                <a:solidFill>
                  <a:srgbClr val="0070C0"/>
                </a:solidFill>
              </a:rPr>
              <a:t>Pod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535" y="2413635"/>
            <a:ext cx="550325" cy="67732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640840" y="2249805"/>
            <a:ext cx="1495213" cy="739140"/>
            <a:chOff x="1230630" y="1687353"/>
            <a:chExt cx="1121410" cy="5543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630" y="1821180"/>
              <a:ext cx="420051" cy="4200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0682" y="1687353"/>
              <a:ext cx="267651" cy="2676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11189" y="1994057"/>
              <a:ext cx="434340" cy="210185"/>
            </a:xfrm>
            <a:custGeom>
              <a:avLst/>
              <a:gdLst/>
              <a:ahLst/>
              <a:cxnLst/>
              <a:rect l="l" t="t" r="r" b="b"/>
              <a:pathLst>
                <a:path w="434339" h="210185">
                  <a:moveTo>
                    <a:pt x="329326" y="210025"/>
                  </a:moveTo>
                  <a:lnTo>
                    <a:pt x="329326" y="157519"/>
                  </a:lnTo>
                  <a:lnTo>
                    <a:pt x="0" y="157519"/>
                  </a:lnTo>
                  <a:lnTo>
                    <a:pt x="0" y="52506"/>
                  </a:lnTo>
                  <a:lnTo>
                    <a:pt x="329326" y="52506"/>
                  </a:lnTo>
                  <a:lnTo>
                    <a:pt x="329326" y="0"/>
                  </a:lnTo>
                  <a:lnTo>
                    <a:pt x="434339" y="105012"/>
                  </a:lnTo>
                  <a:lnTo>
                    <a:pt x="329326" y="2100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1911189" y="1994057"/>
              <a:ext cx="434340" cy="210185"/>
            </a:xfrm>
            <a:custGeom>
              <a:avLst/>
              <a:gdLst/>
              <a:ahLst/>
              <a:cxnLst/>
              <a:rect l="l" t="t" r="r" b="b"/>
              <a:pathLst>
                <a:path w="434339" h="210185">
                  <a:moveTo>
                    <a:pt x="0" y="52506"/>
                  </a:moveTo>
                  <a:lnTo>
                    <a:pt x="329326" y="52506"/>
                  </a:lnTo>
                  <a:lnTo>
                    <a:pt x="329326" y="0"/>
                  </a:lnTo>
                  <a:lnTo>
                    <a:pt x="434339" y="105012"/>
                  </a:lnTo>
                  <a:lnTo>
                    <a:pt x="329326" y="210025"/>
                  </a:lnTo>
                  <a:lnTo>
                    <a:pt x="329326" y="157519"/>
                  </a:lnTo>
                  <a:lnTo>
                    <a:pt x="0" y="157519"/>
                  </a:lnTo>
                  <a:lnTo>
                    <a:pt x="0" y="52506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46574" y="2699809"/>
            <a:ext cx="596053" cy="297180"/>
            <a:chOff x="709930" y="2024856"/>
            <a:chExt cx="447040" cy="222885"/>
          </a:xfrm>
        </p:grpSpPr>
        <p:sp>
          <p:nvSpPr>
            <p:cNvPr id="10" name="object 10"/>
            <p:cNvSpPr/>
            <p:nvPr/>
          </p:nvSpPr>
          <p:spPr>
            <a:xfrm>
              <a:off x="716280" y="2031206"/>
              <a:ext cx="434340" cy="210185"/>
            </a:xfrm>
            <a:custGeom>
              <a:avLst/>
              <a:gdLst/>
              <a:ahLst/>
              <a:cxnLst/>
              <a:rect l="l" t="t" r="r" b="b"/>
              <a:pathLst>
                <a:path w="434340" h="210185">
                  <a:moveTo>
                    <a:pt x="329326" y="210025"/>
                  </a:moveTo>
                  <a:lnTo>
                    <a:pt x="329326" y="157519"/>
                  </a:lnTo>
                  <a:lnTo>
                    <a:pt x="0" y="157519"/>
                  </a:lnTo>
                  <a:lnTo>
                    <a:pt x="0" y="52506"/>
                  </a:lnTo>
                  <a:lnTo>
                    <a:pt x="329326" y="52506"/>
                  </a:lnTo>
                  <a:lnTo>
                    <a:pt x="329326" y="0"/>
                  </a:lnTo>
                  <a:lnTo>
                    <a:pt x="434339" y="105013"/>
                  </a:lnTo>
                  <a:lnTo>
                    <a:pt x="329326" y="2100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16280" y="2031206"/>
              <a:ext cx="434340" cy="210185"/>
            </a:xfrm>
            <a:custGeom>
              <a:avLst/>
              <a:gdLst/>
              <a:ahLst/>
              <a:cxnLst/>
              <a:rect l="l" t="t" r="r" b="b"/>
              <a:pathLst>
                <a:path w="434340" h="210185">
                  <a:moveTo>
                    <a:pt x="0" y="52506"/>
                  </a:moveTo>
                  <a:lnTo>
                    <a:pt x="329326" y="52506"/>
                  </a:lnTo>
                  <a:lnTo>
                    <a:pt x="329326" y="0"/>
                  </a:lnTo>
                  <a:lnTo>
                    <a:pt x="434339" y="105013"/>
                  </a:lnTo>
                  <a:lnTo>
                    <a:pt x="329326" y="210025"/>
                  </a:lnTo>
                  <a:lnTo>
                    <a:pt x="329326" y="157519"/>
                  </a:lnTo>
                  <a:lnTo>
                    <a:pt x="0" y="157519"/>
                  </a:lnTo>
                  <a:lnTo>
                    <a:pt x="0" y="52506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167294" y="2241338"/>
            <a:ext cx="1937173" cy="1109980"/>
            <a:chOff x="3125470" y="1681003"/>
            <a:chExt cx="1452880" cy="832485"/>
          </a:xfrm>
        </p:grpSpPr>
        <p:sp>
          <p:nvSpPr>
            <p:cNvPr id="13" name="object 13"/>
            <p:cNvSpPr/>
            <p:nvPr/>
          </p:nvSpPr>
          <p:spPr>
            <a:xfrm>
              <a:off x="3131820" y="1687353"/>
              <a:ext cx="1440180" cy="819785"/>
            </a:xfrm>
            <a:custGeom>
              <a:avLst/>
              <a:gdLst/>
              <a:ahLst/>
              <a:cxnLst/>
              <a:rect l="l" t="t" r="r" b="b"/>
              <a:pathLst>
                <a:path w="1440179" h="819785">
                  <a:moveTo>
                    <a:pt x="1303572" y="819625"/>
                  </a:moveTo>
                  <a:lnTo>
                    <a:pt x="136606" y="819625"/>
                  </a:lnTo>
                  <a:lnTo>
                    <a:pt x="93428" y="812661"/>
                  </a:lnTo>
                  <a:lnTo>
                    <a:pt x="55928" y="793268"/>
                  </a:lnTo>
                  <a:lnTo>
                    <a:pt x="26357" y="763697"/>
                  </a:lnTo>
                  <a:lnTo>
                    <a:pt x="6964" y="726197"/>
                  </a:lnTo>
                  <a:lnTo>
                    <a:pt x="0" y="683018"/>
                  </a:lnTo>
                  <a:lnTo>
                    <a:pt x="0" y="136606"/>
                  </a:lnTo>
                  <a:lnTo>
                    <a:pt x="6964" y="93428"/>
                  </a:lnTo>
                  <a:lnTo>
                    <a:pt x="26357" y="55928"/>
                  </a:lnTo>
                  <a:lnTo>
                    <a:pt x="55928" y="26357"/>
                  </a:lnTo>
                  <a:lnTo>
                    <a:pt x="93428" y="6964"/>
                  </a:lnTo>
                  <a:lnTo>
                    <a:pt x="136606" y="0"/>
                  </a:lnTo>
                  <a:lnTo>
                    <a:pt x="1303572" y="0"/>
                  </a:lnTo>
                  <a:lnTo>
                    <a:pt x="1355850" y="10398"/>
                  </a:lnTo>
                  <a:lnTo>
                    <a:pt x="1400168" y="40011"/>
                  </a:lnTo>
                  <a:lnTo>
                    <a:pt x="1429781" y="84329"/>
                  </a:lnTo>
                  <a:lnTo>
                    <a:pt x="1440179" y="136606"/>
                  </a:lnTo>
                  <a:lnTo>
                    <a:pt x="1440179" y="683018"/>
                  </a:lnTo>
                  <a:lnTo>
                    <a:pt x="1433215" y="726197"/>
                  </a:lnTo>
                  <a:lnTo>
                    <a:pt x="1413822" y="763697"/>
                  </a:lnTo>
                  <a:lnTo>
                    <a:pt x="1384251" y="793268"/>
                  </a:lnTo>
                  <a:lnTo>
                    <a:pt x="1346751" y="812661"/>
                  </a:lnTo>
                  <a:lnTo>
                    <a:pt x="1303572" y="8196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131820" y="1687353"/>
              <a:ext cx="1440180" cy="819785"/>
            </a:xfrm>
            <a:custGeom>
              <a:avLst/>
              <a:gdLst/>
              <a:ahLst/>
              <a:cxnLst/>
              <a:rect l="l" t="t" r="r" b="b"/>
              <a:pathLst>
                <a:path w="1440179" h="819785">
                  <a:moveTo>
                    <a:pt x="0" y="136606"/>
                  </a:moveTo>
                  <a:lnTo>
                    <a:pt x="6964" y="93428"/>
                  </a:lnTo>
                  <a:lnTo>
                    <a:pt x="26357" y="55928"/>
                  </a:lnTo>
                  <a:lnTo>
                    <a:pt x="55928" y="26357"/>
                  </a:lnTo>
                  <a:lnTo>
                    <a:pt x="93428" y="6964"/>
                  </a:lnTo>
                  <a:lnTo>
                    <a:pt x="136606" y="0"/>
                  </a:lnTo>
                  <a:lnTo>
                    <a:pt x="1303572" y="0"/>
                  </a:lnTo>
                  <a:lnTo>
                    <a:pt x="1355850" y="10398"/>
                  </a:lnTo>
                  <a:lnTo>
                    <a:pt x="1400168" y="40011"/>
                  </a:lnTo>
                  <a:lnTo>
                    <a:pt x="1429781" y="84329"/>
                  </a:lnTo>
                  <a:lnTo>
                    <a:pt x="1440179" y="136606"/>
                  </a:lnTo>
                  <a:lnTo>
                    <a:pt x="1440179" y="683018"/>
                  </a:lnTo>
                  <a:lnTo>
                    <a:pt x="1433215" y="726197"/>
                  </a:lnTo>
                  <a:lnTo>
                    <a:pt x="1413822" y="763697"/>
                  </a:lnTo>
                  <a:lnTo>
                    <a:pt x="1384251" y="793268"/>
                  </a:lnTo>
                  <a:lnTo>
                    <a:pt x="1346751" y="812661"/>
                  </a:lnTo>
                  <a:lnTo>
                    <a:pt x="1303572" y="819625"/>
                  </a:lnTo>
                  <a:lnTo>
                    <a:pt x="136606" y="819625"/>
                  </a:lnTo>
                  <a:lnTo>
                    <a:pt x="93428" y="812661"/>
                  </a:lnTo>
                  <a:lnTo>
                    <a:pt x="55928" y="793268"/>
                  </a:lnTo>
                  <a:lnTo>
                    <a:pt x="26357" y="763697"/>
                  </a:lnTo>
                  <a:lnTo>
                    <a:pt x="6964" y="726197"/>
                  </a:lnTo>
                  <a:lnTo>
                    <a:pt x="0" y="683018"/>
                  </a:lnTo>
                  <a:lnTo>
                    <a:pt x="0" y="136606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808894" y="2241338"/>
            <a:ext cx="1937173" cy="1109980"/>
            <a:chOff x="5106670" y="1681003"/>
            <a:chExt cx="1452880" cy="832485"/>
          </a:xfrm>
        </p:grpSpPr>
        <p:sp>
          <p:nvSpPr>
            <p:cNvPr id="16" name="object 16"/>
            <p:cNvSpPr/>
            <p:nvPr/>
          </p:nvSpPr>
          <p:spPr>
            <a:xfrm>
              <a:off x="5113020" y="1687353"/>
              <a:ext cx="1440180" cy="819785"/>
            </a:xfrm>
            <a:custGeom>
              <a:avLst/>
              <a:gdLst/>
              <a:ahLst/>
              <a:cxnLst/>
              <a:rect l="l" t="t" r="r" b="b"/>
              <a:pathLst>
                <a:path w="1440179" h="819785">
                  <a:moveTo>
                    <a:pt x="1303572" y="819625"/>
                  </a:moveTo>
                  <a:lnTo>
                    <a:pt x="136606" y="819625"/>
                  </a:lnTo>
                  <a:lnTo>
                    <a:pt x="93428" y="812661"/>
                  </a:lnTo>
                  <a:lnTo>
                    <a:pt x="55928" y="793268"/>
                  </a:lnTo>
                  <a:lnTo>
                    <a:pt x="26357" y="763697"/>
                  </a:lnTo>
                  <a:lnTo>
                    <a:pt x="6964" y="726197"/>
                  </a:lnTo>
                  <a:lnTo>
                    <a:pt x="0" y="683018"/>
                  </a:lnTo>
                  <a:lnTo>
                    <a:pt x="0" y="136606"/>
                  </a:lnTo>
                  <a:lnTo>
                    <a:pt x="6964" y="93428"/>
                  </a:lnTo>
                  <a:lnTo>
                    <a:pt x="26357" y="55928"/>
                  </a:lnTo>
                  <a:lnTo>
                    <a:pt x="55928" y="26357"/>
                  </a:lnTo>
                  <a:lnTo>
                    <a:pt x="93428" y="6964"/>
                  </a:lnTo>
                  <a:lnTo>
                    <a:pt x="136606" y="0"/>
                  </a:lnTo>
                  <a:lnTo>
                    <a:pt x="1303572" y="0"/>
                  </a:lnTo>
                  <a:lnTo>
                    <a:pt x="1355850" y="10398"/>
                  </a:lnTo>
                  <a:lnTo>
                    <a:pt x="1400168" y="40011"/>
                  </a:lnTo>
                  <a:lnTo>
                    <a:pt x="1429781" y="84329"/>
                  </a:lnTo>
                  <a:lnTo>
                    <a:pt x="1440179" y="136606"/>
                  </a:lnTo>
                  <a:lnTo>
                    <a:pt x="1440179" y="683018"/>
                  </a:lnTo>
                  <a:lnTo>
                    <a:pt x="1433215" y="726197"/>
                  </a:lnTo>
                  <a:lnTo>
                    <a:pt x="1413822" y="763697"/>
                  </a:lnTo>
                  <a:lnTo>
                    <a:pt x="1384251" y="793268"/>
                  </a:lnTo>
                  <a:lnTo>
                    <a:pt x="1346751" y="812661"/>
                  </a:lnTo>
                  <a:lnTo>
                    <a:pt x="1303572" y="8196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13020" y="1687353"/>
              <a:ext cx="1440180" cy="819785"/>
            </a:xfrm>
            <a:custGeom>
              <a:avLst/>
              <a:gdLst/>
              <a:ahLst/>
              <a:cxnLst/>
              <a:rect l="l" t="t" r="r" b="b"/>
              <a:pathLst>
                <a:path w="1440179" h="819785">
                  <a:moveTo>
                    <a:pt x="0" y="136606"/>
                  </a:moveTo>
                  <a:lnTo>
                    <a:pt x="6964" y="93428"/>
                  </a:lnTo>
                  <a:lnTo>
                    <a:pt x="26357" y="55928"/>
                  </a:lnTo>
                  <a:lnTo>
                    <a:pt x="55928" y="26357"/>
                  </a:lnTo>
                  <a:lnTo>
                    <a:pt x="93428" y="6964"/>
                  </a:lnTo>
                  <a:lnTo>
                    <a:pt x="136606" y="0"/>
                  </a:lnTo>
                  <a:lnTo>
                    <a:pt x="1303572" y="0"/>
                  </a:lnTo>
                  <a:lnTo>
                    <a:pt x="1355850" y="10398"/>
                  </a:lnTo>
                  <a:lnTo>
                    <a:pt x="1400168" y="40011"/>
                  </a:lnTo>
                  <a:lnTo>
                    <a:pt x="1429781" y="84329"/>
                  </a:lnTo>
                  <a:lnTo>
                    <a:pt x="1440179" y="136606"/>
                  </a:lnTo>
                  <a:lnTo>
                    <a:pt x="1440179" y="683018"/>
                  </a:lnTo>
                  <a:lnTo>
                    <a:pt x="1433215" y="726197"/>
                  </a:lnTo>
                  <a:lnTo>
                    <a:pt x="1413822" y="763697"/>
                  </a:lnTo>
                  <a:lnTo>
                    <a:pt x="1384251" y="793268"/>
                  </a:lnTo>
                  <a:lnTo>
                    <a:pt x="1346751" y="812661"/>
                  </a:lnTo>
                  <a:lnTo>
                    <a:pt x="1303572" y="819625"/>
                  </a:lnTo>
                  <a:lnTo>
                    <a:pt x="136606" y="819625"/>
                  </a:lnTo>
                  <a:lnTo>
                    <a:pt x="93428" y="812661"/>
                  </a:lnTo>
                  <a:lnTo>
                    <a:pt x="55928" y="793268"/>
                  </a:lnTo>
                  <a:lnTo>
                    <a:pt x="26357" y="763697"/>
                  </a:lnTo>
                  <a:lnTo>
                    <a:pt x="6964" y="726197"/>
                  </a:lnTo>
                  <a:lnTo>
                    <a:pt x="0" y="683018"/>
                  </a:lnTo>
                  <a:lnTo>
                    <a:pt x="0" y="136606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414934" y="2241338"/>
            <a:ext cx="1937173" cy="1109980"/>
            <a:chOff x="7061200" y="1681003"/>
            <a:chExt cx="1452880" cy="832485"/>
          </a:xfrm>
        </p:grpSpPr>
        <p:sp>
          <p:nvSpPr>
            <p:cNvPr id="19" name="object 19"/>
            <p:cNvSpPr/>
            <p:nvPr/>
          </p:nvSpPr>
          <p:spPr>
            <a:xfrm>
              <a:off x="7067550" y="1687353"/>
              <a:ext cx="1440180" cy="819785"/>
            </a:xfrm>
            <a:custGeom>
              <a:avLst/>
              <a:gdLst/>
              <a:ahLst/>
              <a:cxnLst/>
              <a:rect l="l" t="t" r="r" b="b"/>
              <a:pathLst>
                <a:path w="1440179" h="819785">
                  <a:moveTo>
                    <a:pt x="1303572" y="819625"/>
                  </a:moveTo>
                  <a:lnTo>
                    <a:pt x="136606" y="819625"/>
                  </a:lnTo>
                  <a:lnTo>
                    <a:pt x="93428" y="812661"/>
                  </a:lnTo>
                  <a:lnTo>
                    <a:pt x="55928" y="793268"/>
                  </a:lnTo>
                  <a:lnTo>
                    <a:pt x="26357" y="763697"/>
                  </a:lnTo>
                  <a:lnTo>
                    <a:pt x="6964" y="726197"/>
                  </a:lnTo>
                  <a:lnTo>
                    <a:pt x="0" y="683018"/>
                  </a:lnTo>
                  <a:lnTo>
                    <a:pt x="0" y="136606"/>
                  </a:lnTo>
                  <a:lnTo>
                    <a:pt x="6964" y="93428"/>
                  </a:lnTo>
                  <a:lnTo>
                    <a:pt x="26357" y="55928"/>
                  </a:lnTo>
                  <a:lnTo>
                    <a:pt x="55928" y="26357"/>
                  </a:lnTo>
                  <a:lnTo>
                    <a:pt x="93428" y="6964"/>
                  </a:lnTo>
                  <a:lnTo>
                    <a:pt x="136606" y="0"/>
                  </a:lnTo>
                  <a:lnTo>
                    <a:pt x="1303572" y="0"/>
                  </a:lnTo>
                  <a:lnTo>
                    <a:pt x="1355850" y="10398"/>
                  </a:lnTo>
                  <a:lnTo>
                    <a:pt x="1400168" y="40011"/>
                  </a:lnTo>
                  <a:lnTo>
                    <a:pt x="1429781" y="84329"/>
                  </a:lnTo>
                  <a:lnTo>
                    <a:pt x="1440179" y="136606"/>
                  </a:lnTo>
                  <a:lnTo>
                    <a:pt x="1440179" y="683018"/>
                  </a:lnTo>
                  <a:lnTo>
                    <a:pt x="1433215" y="726197"/>
                  </a:lnTo>
                  <a:lnTo>
                    <a:pt x="1413822" y="763697"/>
                  </a:lnTo>
                  <a:lnTo>
                    <a:pt x="1384251" y="793268"/>
                  </a:lnTo>
                  <a:lnTo>
                    <a:pt x="1346751" y="812661"/>
                  </a:lnTo>
                  <a:lnTo>
                    <a:pt x="1303572" y="8196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067550" y="1687353"/>
              <a:ext cx="1440180" cy="819785"/>
            </a:xfrm>
            <a:custGeom>
              <a:avLst/>
              <a:gdLst/>
              <a:ahLst/>
              <a:cxnLst/>
              <a:rect l="l" t="t" r="r" b="b"/>
              <a:pathLst>
                <a:path w="1440179" h="819785">
                  <a:moveTo>
                    <a:pt x="0" y="136606"/>
                  </a:moveTo>
                  <a:lnTo>
                    <a:pt x="6964" y="93428"/>
                  </a:lnTo>
                  <a:lnTo>
                    <a:pt x="26357" y="55928"/>
                  </a:lnTo>
                  <a:lnTo>
                    <a:pt x="55928" y="26357"/>
                  </a:lnTo>
                  <a:lnTo>
                    <a:pt x="93428" y="6964"/>
                  </a:lnTo>
                  <a:lnTo>
                    <a:pt x="136606" y="0"/>
                  </a:lnTo>
                  <a:lnTo>
                    <a:pt x="1303572" y="0"/>
                  </a:lnTo>
                  <a:lnTo>
                    <a:pt x="1355850" y="10398"/>
                  </a:lnTo>
                  <a:lnTo>
                    <a:pt x="1400168" y="40011"/>
                  </a:lnTo>
                  <a:lnTo>
                    <a:pt x="1429781" y="84329"/>
                  </a:lnTo>
                  <a:lnTo>
                    <a:pt x="1440179" y="136606"/>
                  </a:lnTo>
                  <a:lnTo>
                    <a:pt x="1440179" y="683018"/>
                  </a:lnTo>
                  <a:lnTo>
                    <a:pt x="1433215" y="726197"/>
                  </a:lnTo>
                  <a:lnTo>
                    <a:pt x="1413822" y="763697"/>
                  </a:lnTo>
                  <a:lnTo>
                    <a:pt x="1384251" y="793268"/>
                  </a:lnTo>
                  <a:lnTo>
                    <a:pt x="1346751" y="812661"/>
                  </a:lnTo>
                  <a:lnTo>
                    <a:pt x="1303572" y="819625"/>
                  </a:lnTo>
                  <a:lnTo>
                    <a:pt x="136606" y="819625"/>
                  </a:lnTo>
                  <a:lnTo>
                    <a:pt x="93428" y="812661"/>
                  </a:lnTo>
                  <a:lnTo>
                    <a:pt x="55928" y="793268"/>
                  </a:lnTo>
                  <a:lnTo>
                    <a:pt x="26357" y="763697"/>
                  </a:lnTo>
                  <a:lnTo>
                    <a:pt x="6964" y="726197"/>
                  </a:lnTo>
                  <a:lnTo>
                    <a:pt x="0" y="683018"/>
                  </a:lnTo>
                  <a:lnTo>
                    <a:pt x="0" y="136606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532629" y="3169919"/>
            <a:ext cx="1236980" cy="301002"/>
          </a:xfrm>
          <a:prstGeom prst="rect">
            <a:avLst/>
          </a:prstGeom>
          <a:solidFill>
            <a:srgbClr val="5C95B8"/>
          </a:solidFill>
          <a:ln w="12699">
            <a:solidFill>
              <a:srgbClr val="127BB4"/>
            </a:solidFill>
          </a:ln>
        </p:spPr>
        <p:txBody>
          <a:bodyPr vert="horz" wrap="square" lIns="0" tIns="13547" rIns="0" bIns="0" rtlCol="0">
            <a:spAutoFit/>
          </a:bodyPr>
          <a:lstStyle/>
          <a:p>
            <a:pPr marL="182875">
              <a:spcBef>
                <a:spcPts val="107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Pending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25983" y="3169919"/>
            <a:ext cx="1236980" cy="301002"/>
          </a:xfrm>
          <a:prstGeom prst="rect">
            <a:avLst/>
          </a:prstGeom>
          <a:solidFill>
            <a:srgbClr val="0097A7"/>
          </a:solidFill>
          <a:ln w="12699">
            <a:solidFill>
              <a:srgbClr val="127BB4"/>
            </a:solidFill>
          </a:ln>
        </p:spPr>
        <p:txBody>
          <a:bodyPr vert="horz" wrap="square" lIns="0" tIns="13547" rIns="0" bIns="0" rtlCol="0">
            <a:spAutoFit/>
          </a:bodyPr>
          <a:lstStyle/>
          <a:p>
            <a:pPr marL="176102">
              <a:spcBef>
                <a:spcPts val="107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8673" y="3154681"/>
            <a:ext cx="1503680" cy="316391"/>
          </a:xfrm>
          <a:prstGeom prst="rect">
            <a:avLst/>
          </a:prstGeom>
          <a:solidFill>
            <a:srgbClr val="FF880A"/>
          </a:solidFill>
          <a:ln w="12699">
            <a:solidFill>
              <a:srgbClr val="127BB4"/>
            </a:solidFill>
          </a:ln>
        </p:spPr>
        <p:txBody>
          <a:bodyPr vert="horz" wrap="square" lIns="0" tIns="28787" rIns="0" bIns="0" rtlCol="0">
            <a:spAutoFit/>
          </a:bodyPr>
          <a:lstStyle/>
          <a:p>
            <a:pPr marL="132077">
              <a:spcBef>
                <a:spcPts val="227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Succeeding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92745" y="4578928"/>
            <a:ext cx="3953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33" dirty="0">
                <a:latin typeface="Arial MT"/>
                <a:cs typeface="Arial MT"/>
              </a:rPr>
              <a:t>Pod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26709" y="1874860"/>
            <a:ext cx="3953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33" dirty="0">
                <a:latin typeface="Arial MT"/>
                <a:cs typeface="Arial MT"/>
              </a:rPr>
              <a:t>Pod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66073" y="1874857"/>
            <a:ext cx="3953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33" dirty="0">
                <a:latin typeface="Arial MT"/>
                <a:cs typeface="Arial MT"/>
              </a:rPr>
              <a:t>Pod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17489" y="3661410"/>
            <a:ext cx="574040" cy="1154853"/>
            <a:chOff x="3988117" y="2746057"/>
            <a:chExt cx="430530" cy="866140"/>
          </a:xfrm>
        </p:grpSpPr>
        <p:sp>
          <p:nvSpPr>
            <p:cNvPr id="28" name="object 28"/>
            <p:cNvSpPr/>
            <p:nvPr/>
          </p:nvSpPr>
          <p:spPr>
            <a:xfrm>
              <a:off x="3992879" y="2750820"/>
              <a:ext cx="401955" cy="817880"/>
            </a:xfrm>
            <a:custGeom>
              <a:avLst/>
              <a:gdLst/>
              <a:ahLst/>
              <a:cxnLst/>
              <a:rect l="l" t="t" r="r" b="b"/>
              <a:pathLst>
                <a:path w="401954" h="817879">
                  <a:moveTo>
                    <a:pt x="0" y="0"/>
                  </a:moveTo>
                  <a:lnTo>
                    <a:pt x="401522" y="817384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80281" y="3561268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4">
                  <a:moveTo>
                    <a:pt x="33179" y="45733"/>
                  </a:moveTo>
                  <a:lnTo>
                    <a:pt x="0" y="13873"/>
                  </a:lnTo>
                  <a:lnTo>
                    <a:pt x="28242" y="0"/>
                  </a:lnTo>
                  <a:lnTo>
                    <a:pt x="33179" y="45733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80281" y="3561268"/>
              <a:ext cx="33655" cy="46355"/>
            </a:xfrm>
            <a:custGeom>
              <a:avLst/>
              <a:gdLst/>
              <a:ahLst/>
              <a:cxnLst/>
              <a:rect l="l" t="t" r="r" b="b"/>
              <a:pathLst>
                <a:path w="33654" h="46354">
                  <a:moveTo>
                    <a:pt x="0" y="13873"/>
                  </a:moveTo>
                  <a:lnTo>
                    <a:pt x="33179" y="45733"/>
                  </a:lnTo>
                  <a:lnTo>
                    <a:pt x="28242" y="0"/>
                  </a:lnTo>
                  <a:lnTo>
                    <a:pt x="0" y="13873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076931" y="3651250"/>
            <a:ext cx="996527" cy="1187873"/>
            <a:chOff x="5307698" y="2738437"/>
            <a:chExt cx="747395" cy="890905"/>
          </a:xfrm>
        </p:grpSpPr>
        <p:sp>
          <p:nvSpPr>
            <p:cNvPr id="32" name="object 32"/>
            <p:cNvSpPr/>
            <p:nvPr/>
          </p:nvSpPr>
          <p:spPr>
            <a:xfrm>
              <a:off x="5340216" y="2743200"/>
              <a:ext cx="710565" cy="847725"/>
            </a:xfrm>
            <a:custGeom>
              <a:avLst/>
              <a:gdLst/>
              <a:ahLst/>
              <a:cxnLst/>
              <a:rect l="l" t="t" r="r" b="b"/>
              <a:pathLst>
                <a:path w="710564" h="847725">
                  <a:moveTo>
                    <a:pt x="710063" y="0"/>
                  </a:moveTo>
                  <a:lnTo>
                    <a:pt x="0" y="847727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312461" y="358082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0" y="43239"/>
                  </a:moveTo>
                  <a:lnTo>
                    <a:pt x="15694" y="0"/>
                  </a:lnTo>
                  <a:lnTo>
                    <a:pt x="39816" y="20204"/>
                  </a:lnTo>
                  <a:lnTo>
                    <a:pt x="0" y="4323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312461" y="3580825"/>
              <a:ext cx="40005" cy="43815"/>
            </a:xfrm>
            <a:custGeom>
              <a:avLst/>
              <a:gdLst/>
              <a:ahLst/>
              <a:cxnLst/>
              <a:rect l="l" t="t" r="r" b="b"/>
              <a:pathLst>
                <a:path w="40004" h="43814">
                  <a:moveTo>
                    <a:pt x="15694" y="0"/>
                  </a:moveTo>
                  <a:lnTo>
                    <a:pt x="0" y="43239"/>
                  </a:lnTo>
                  <a:lnTo>
                    <a:pt x="39816" y="20204"/>
                  </a:lnTo>
                  <a:lnTo>
                    <a:pt x="1569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641606" y="4990254"/>
            <a:ext cx="1937173" cy="1109980"/>
            <a:chOff x="4231204" y="3742690"/>
            <a:chExt cx="1452880" cy="832485"/>
          </a:xfrm>
        </p:grpSpPr>
        <p:sp>
          <p:nvSpPr>
            <p:cNvPr id="36" name="object 36"/>
            <p:cNvSpPr/>
            <p:nvPr/>
          </p:nvSpPr>
          <p:spPr>
            <a:xfrm>
              <a:off x="4237554" y="3749040"/>
              <a:ext cx="1440180" cy="819785"/>
            </a:xfrm>
            <a:custGeom>
              <a:avLst/>
              <a:gdLst/>
              <a:ahLst/>
              <a:cxnLst/>
              <a:rect l="l" t="t" r="r" b="b"/>
              <a:pathLst>
                <a:path w="1440179" h="819785">
                  <a:moveTo>
                    <a:pt x="1303572" y="819625"/>
                  </a:moveTo>
                  <a:lnTo>
                    <a:pt x="136606" y="819625"/>
                  </a:lnTo>
                  <a:lnTo>
                    <a:pt x="93428" y="812661"/>
                  </a:lnTo>
                  <a:lnTo>
                    <a:pt x="55928" y="793268"/>
                  </a:lnTo>
                  <a:lnTo>
                    <a:pt x="26357" y="763697"/>
                  </a:lnTo>
                  <a:lnTo>
                    <a:pt x="6964" y="726197"/>
                  </a:lnTo>
                  <a:lnTo>
                    <a:pt x="0" y="683018"/>
                  </a:lnTo>
                  <a:lnTo>
                    <a:pt x="0" y="136606"/>
                  </a:lnTo>
                  <a:lnTo>
                    <a:pt x="6964" y="93428"/>
                  </a:lnTo>
                  <a:lnTo>
                    <a:pt x="26357" y="55928"/>
                  </a:lnTo>
                  <a:lnTo>
                    <a:pt x="55928" y="26357"/>
                  </a:lnTo>
                  <a:lnTo>
                    <a:pt x="93428" y="6964"/>
                  </a:lnTo>
                  <a:lnTo>
                    <a:pt x="136606" y="0"/>
                  </a:lnTo>
                  <a:lnTo>
                    <a:pt x="1303572" y="0"/>
                  </a:lnTo>
                  <a:lnTo>
                    <a:pt x="1355850" y="10398"/>
                  </a:lnTo>
                  <a:lnTo>
                    <a:pt x="1400168" y="40011"/>
                  </a:lnTo>
                  <a:lnTo>
                    <a:pt x="1429781" y="84329"/>
                  </a:lnTo>
                  <a:lnTo>
                    <a:pt x="1440179" y="136606"/>
                  </a:lnTo>
                  <a:lnTo>
                    <a:pt x="1440179" y="683018"/>
                  </a:lnTo>
                  <a:lnTo>
                    <a:pt x="1433215" y="726197"/>
                  </a:lnTo>
                  <a:lnTo>
                    <a:pt x="1413822" y="763697"/>
                  </a:lnTo>
                  <a:lnTo>
                    <a:pt x="1384251" y="793268"/>
                  </a:lnTo>
                  <a:lnTo>
                    <a:pt x="1346751" y="812661"/>
                  </a:lnTo>
                  <a:lnTo>
                    <a:pt x="1303572" y="8196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237554" y="3749040"/>
              <a:ext cx="1440180" cy="819785"/>
            </a:xfrm>
            <a:custGeom>
              <a:avLst/>
              <a:gdLst/>
              <a:ahLst/>
              <a:cxnLst/>
              <a:rect l="l" t="t" r="r" b="b"/>
              <a:pathLst>
                <a:path w="1440179" h="819785">
                  <a:moveTo>
                    <a:pt x="0" y="136606"/>
                  </a:moveTo>
                  <a:lnTo>
                    <a:pt x="6964" y="93428"/>
                  </a:lnTo>
                  <a:lnTo>
                    <a:pt x="26357" y="55928"/>
                  </a:lnTo>
                  <a:lnTo>
                    <a:pt x="55928" y="26357"/>
                  </a:lnTo>
                  <a:lnTo>
                    <a:pt x="93428" y="6964"/>
                  </a:lnTo>
                  <a:lnTo>
                    <a:pt x="136606" y="0"/>
                  </a:lnTo>
                  <a:lnTo>
                    <a:pt x="1303572" y="0"/>
                  </a:lnTo>
                  <a:lnTo>
                    <a:pt x="1355850" y="10398"/>
                  </a:lnTo>
                  <a:lnTo>
                    <a:pt x="1400168" y="40011"/>
                  </a:lnTo>
                  <a:lnTo>
                    <a:pt x="1429781" y="84329"/>
                  </a:lnTo>
                  <a:lnTo>
                    <a:pt x="1440179" y="136606"/>
                  </a:lnTo>
                  <a:lnTo>
                    <a:pt x="1440179" y="683018"/>
                  </a:lnTo>
                  <a:lnTo>
                    <a:pt x="1433215" y="726197"/>
                  </a:lnTo>
                  <a:lnTo>
                    <a:pt x="1413822" y="763697"/>
                  </a:lnTo>
                  <a:lnTo>
                    <a:pt x="1384251" y="793268"/>
                  </a:lnTo>
                  <a:lnTo>
                    <a:pt x="1346751" y="812661"/>
                  </a:lnTo>
                  <a:lnTo>
                    <a:pt x="1303572" y="819625"/>
                  </a:lnTo>
                  <a:lnTo>
                    <a:pt x="136606" y="819625"/>
                  </a:lnTo>
                  <a:lnTo>
                    <a:pt x="93428" y="812661"/>
                  </a:lnTo>
                  <a:lnTo>
                    <a:pt x="55928" y="793268"/>
                  </a:lnTo>
                  <a:lnTo>
                    <a:pt x="26357" y="763697"/>
                  </a:lnTo>
                  <a:lnTo>
                    <a:pt x="6964" y="726197"/>
                  </a:lnTo>
                  <a:lnTo>
                    <a:pt x="0" y="683018"/>
                  </a:lnTo>
                  <a:lnTo>
                    <a:pt x="0" y="136606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926457" y="5873750"/>
            <a:ext cx="1503680" cy="316391"/>
          </a:xfrm>
          <a:prstGeom prst="rect">
            <a:avLst/>
          </a:prstGeom>
          <a:solidFill>
            <a:srgbClr val="FF880A"/>
          </a:solidFill>
          <a:ln w="12699">
            <a:solidFill>
              <a:srgbClr val="127BB4"/>
            </a:solidFill>
          </a:ln>
        </p:spPr>
        <p:txBody>
          <a:bodyPr vert="horz" wrap="square" lIns="0" tIns="28787" rIns="0" bIns="0" rtlCol="0">
            <a:spAutoFit/>
          </a:bodyPr>
          <a:lstStyle/>
          <a:p>
            <a:pPr marL="428403">
              <a:spcBef>
                <a:spcPts val="227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917810" y="1868113"/>
            <a:ext cx="3953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33" dirty="0">
                <a:latin typeface="Arial MT"/>
                <a:cs typeface="Arial MT"/>
              </a:rPr>
              <a:t>Pod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619142" y="3172643"/>
            <a:ext cx="933873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dirty="0">
                <a:latin typeface="Arial MT"/>
                <a:cs typeface="Arial MT"/>
              </a:rPr>
              <a:t>API</a:t>
            </a:r>
            <a:r>
              <a:rPr sz="1467" spc="-47" dirty="0">
                <a:latin typeface="Arial MT"/>
                <a:cs typeface="Arial MT"/>
              </a:rPr>
              <a:t> </a:t>
            </a:r>
            <a:r>
              <a:rPr sz="1467" spc="-13" dirty="0">
                <a:latin typeface="Arial MT"/>
                <a:cs typeface="Arial MT"/>
              </a:rPr>
              <a:t>Server</a:t>
            </a:r>
            <a:endParaRPr sz="1467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7755" y="3221497"/>
            <a:ext cx="80094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Manifest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2408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827921" y="3716169"/>
            <a:ext cx="3304540" cy="8377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5333" spc="-13" dirty="0">
                <a:solidFill>
                  <a:srgbClr val="C00000"/>
                </a:solidFill>
                <a:latin typeface="Arial MT"/>
                <a:cs typeface="Arial MT"/>
              </a:rPr>
              <a:t>ReplicaSet</a:t>
            </a:r>
            <a:endParaRPr sz="5333" dirty="0">
              <a:solidFill>
                <a:srgbClr val="C00000"/>
              </a:solidFill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69405" y="2299119"/>
            <a:ext cx="8989907" cy="610722"/>
          </a:xfrm>
          <a:prstGeom prst="rect">
            <a:avLst/>
          </a:prstGeom>
        </p:spPr>
        <p:txBody>
          <a:bodyPr vert="horz" wrap="square" lIns="0" tIns="121073" rIns="0" bIns="0" rtlCol="0">
            <a:spAutoFit/>
          </a:bodyPr>
          <a:lstStyle/>
          <a:p>
            <a:pPr marL="16933" marR="6773">
              <a:lnSpc>
                <a:spcPct val="69900"/>
              </a:lnSpc>
              <a:spcBef>
                <a:spcPts val="953"/>
              </a:spcBef>
            </a:pP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How</a:t>
            </a:r>
            <a:r>
              <a:rPr sz="22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can</a:t>
            </a:r>
            <a:r>
              <a:rPr sz="22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you</a:t>
            </a:r>
            <a:r>
              <a:rPr sz="2267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ensure</a:t>
            </a:r>
            <a:r>
              <a:rPr sz="22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that</a:t>
            </a:r>
            <a:r>
              <a:rPr sz="22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there</a:t>
            </a:r>
            <a:r>
              <a:rPr sz="2267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are</a:t>
            </a:r>
            <a:r>
              <a:rPr sz="22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r>
              <a:rPr sz="22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Pods</a:t>
            </a:r>
            <a:r>
              <a:rPr sz="2267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instances</a:t>
            </a:r>
            <a:r>
              <a:rPr sz="22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which</a:t>
            </a:r>
            <a:r>
              <a:rPr sz="2267" spc="-6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are</a:t>
            </a:r>
            <a:r>
              <a:rPr sz="2267" spc="-67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C00000"/>
                </a:solidFill>
                <a:latin typeface="Arial MT"/>
                <a:cs typeface="Arial MT"/>
              </a:rPr>
              <a:t>always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available</a:t>
            </a:r>
            <a:r>
              <a:rPr sz="2267" spc="-8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and</a:t>
            </a:r>
            <a:r>
              <a:rPr sz="2267" spc="-8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running</a:t>
            </a:r>
            <a:r>
              <a:rPr sz="2267" spc="-8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at</a:t>
            </a:r>
            <a:r>
              <a:rPr sz="2267" spc="-8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point</a:t>
            </a:r>
            <a:r>
              <a:rPr sz="2267" spc="-8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dirty="0">
                <a:solidFill>
                  <a:srgbClr val="C00000"/>
                </a:solidFill>
                <a:latin typeface="Arial MT"/>
                <a:cs typeface="Arial MT"/>
              </a:rPr>
              <a:t>in</a:t>
            </a:r>
            <a:r>
              <a:rPr sz="2267" spc="-8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67" spc="-13" dirty="0">
                <a:solidFill>
                  <a:srgbClr val="C00000"/>
                </a:solidFill>
                <a:latin typeface="Arial MT"/>
                <a:cs typeface="Arial MT"/>
              </a:rPr>
              <a:t>time?</a:t>
            </a:r>
            <a:endParaRPr sz="2267" dirty="0">
              <a:solidFill>
                <a:srgbClr val="C00000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435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28151" y="1567543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4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928151" y="2670628"/>
            <a:ext cx="2235200" cy="1838960"/>
          </a:xfrm>
          <a:custGeom>
            <a:avLst/>
            <a:gdLst/>
            <a:ahLst/>
            <a:cxnLst/>
            <a:rect l="l" t="t" r="r" b="b"/>
            <a:pathLst>
              <a:path w="1676400" h="1379220">
                <a:moveTo>
                  <a:pt x="0" y="229814"/>
                </a:moveTo>
                <a:lnTo>
                  <a:pt x="4669" y="183498"/>
                </a:lnTo>
                <a:lnTo>
                  <a:pt x="18059" y="140360"/>
                </a:lnTo>
                <a:lnTo>
                  <a:pt x="39248" y="101322"/>
                </a:lnTo>
                <a:lnTo>
                  <a:pt x="67311" y="67310"/>
                </a:lnTo>
                <a:lnTo>
                  <a:pt x="101322" y="39248"/>
                </a:lnTo>
                <a:lnTo>
                  <a:pt x="140360" y="18059"/>
                </a:lnTo>
                <a:lnTo>
                  <a:pt x="183498" y="4669"/>
                </a:lnTo>
                <a:lnTo>
                  <a:pt x="229813" y="0"/>
                </a:lnTo>
                <a:lnTo>
                  <a:pt x="1446585" y="0"/>
                </a:lnTo>
                <a:lnTo>
                  <a:pt x="1491630" y="4456"/>
                </a:lnTo>
                <a:lnTo>
                  <a:pt x="1534532" y="17493"/>
                </a:lnTo>
                <a:lnTo>
                  <a:pt x="1574087" y="38611"/>
                </a:lnTo>
                <a:lnTo>
                  <a:pt x="1609088" y="67310"/>
                </a:lnTo>
                <a:lnTo>
                  <a:pt x="1637788" y="102313"/>
                </a:lnTo>
                <a:lnTo>
                  <a:pt x="1658906" y="141868"/>
                </a:lnTo>
                <a:lnTo>
                  <a:pt x="1671943" y="184770"/>
                </a:lnTo>
                <a:lnTo>
                  <a:pt x="1676399" y="229814"/>
                </a:lnTo>
                <a:lnTo>
                  <a:pt x="1676399" y="1149042"/>
                </a:lnTo>
                <a:lnTo>
                  <a:pt x="1671730" y="1195358"/>
                </a:lnTo>
                <a:lnTo>
                  <a:pt x="1658340" y="1238496"/>
                </a:lnTo>
                <a:lnTo>
                  <a:pt x="1637151" y="1277534"/>
                </a:lnTo>
                <a:lnTo>
                  <a:pt x="1609088" y="1311546"/>
                </a:lnTo>
                <a:lnTo>
                  <a:pt x="1575077" y="1339608"/>
                </a:lnTo>
                <a:lnTo>
                  <a:pt x="1536039" y="1360797"/>
                </a:lnTo>
                <a:lnTo>
                  <a:pt x="1492901" y="1374188"/>
                </a:lnTo>
                <a:lnTo>
                  <a:pt x="1446585" y="1378856"/>
                </a:lnTo>
                <a:lnTo>
                  <a:pt x="229813" y="1378856"/>
                </a:lnTo>
                <a:lnTo>
                  <a:pt x="183498" y="1374188"/>
                </a:lnTo>
                <a:lnTo>
                  <a:pt x="140360" y="1360797"/>
                </a:lnTo>
                <a:lnTo>
                  <a:pt x="101322" y="1339608"/>
                </a:lnTo>
                <a:lnTo>
                  <a:pt x="67311" y="1311546"/>
                </a:lnTo>
                <a:lnTo>
                  <a:pt x="39248" y="1277534"/>
                </a:lnTo>
                <a:lnTo>
                  <a:pt x="18059" y="1238496"/>
                </a:lnTo>
                <a:lnTo>
                  <a:pt x="4669" y="1195358"/>
                </a:lnTo>
                <a:lnTo>
                  <a:pt x="0" y="1149042"/>
                </a:lnTo>
                <a:lnTo>
                  <a:pt x="0" y="229814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928151" y="4741335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3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15561"/>
            <a:ext cx="3657600" cy="205976"/>
          </a:xfrm>
          <a:prstGeom prst="rect">
            <a:avLst/>
          </a:prstGeom>
        </p:spPr>
        <p:txBody>
          <a:bodyPr vert="horz" wrap="square" lIns="0" tIns="847" rIns="0" bIns="0" rtlCol="0" anchor="ctr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spc="-67" dirty="0"/>
              <a:pPr marL="50799">
                <a:spcBef>
                  <a:spcPts val="7"/>
                </a:spcBef>
              </a:pPr>
              <a:t>6</a:t>
            </a:fld>
            <a:endParaRPr spc="-67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Container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object 8"/>
          <p:cNvSpPr txBox="1"/>
          <p:nvPr/>
        </p:nvSpPr>
        <p:spPr>
          <a:xfrm>
            <a:off x="7040025" y="5844302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 dirty="0">
              <a:latin typeface="Arial MT"/>
              <a:cs typeface="Arial M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040025" y="5612555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529" y="606438"/>
            <a:ext cx="14020800" cy="1282743"/>
          </a:xfrm>
          <a:prstGeom prst="rect">
            <a:avLst/>
          </a:prstGeom>
        </p:spPr>
        <p:txBody>
          <a:bodyPr vert="horz" wrap="square" lIns="0" tIns="195917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640"/>
              </a:spcBef>
            </a:pPr>
            <a:r>
              <a:rPr dirty="0">
                <a:solidFill>
                  <a:srgbClr val="0070C0"/>
                </a:solidFill>
              </a:rPr>
              <a:t>What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is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ReplicaSet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all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about?</a:t>
            </a:r>
          </a:p>
          <a:p>
            <a:pPr marL="84665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solidFill>
                  <a:srgbClr val="000000"/>
                </a:solidFill>
              </a:rPr>
              <a:t>Maintain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stable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set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replica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Pods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running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at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any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given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spc="-27" dirty="0">
                <a:solidFill>
                  <a:srgbClr val="000000"/>
                </a:solidFill>
              </a:rPr>
              <a:t>time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600529" y="1889181"/>
            <a:ext cx="10445327" cy="2666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7077" indent="-329345">
              <a:spcBef>
                <a:spcPts val="133"/>
              </a:spcBef>
              <a:buChar char="-"/>
              <a:tabLst>
                <a:tab pos="397077" algn="l"/>
              </a:tabLst>
            </a:pPr>
            <a:r>
              <a:rPr sz="2400" dirty="0">
                <a:latin typeface="Arial MT"/>
                <a:cs typeface="Arial MT"/>
              </a:rPr>
              <a:t>Ensures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that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specified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number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Pods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running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at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any</a:t>
            </a:r>
            <a:r>
              <a:rPr sz="2400" spc="-13" dirty="0">
                <a:latin typeface="Arial MT"/>
                <a:cs typeface="Arial MT"/>
              </a:rPr>
              <a:t> </a:t>
            </a:r>
            <a:r>
              <a:rPr sz="2400" spc="-27" dirty="0">
                <a:latin typeface="Arial MT"/>
                <a:cs typeface="Arial MT"/>
              </a:rPr>
              <a:t>time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160"/>
              </a:spcBef>
              <a:buFont typeface="Arial MT"/>
              <a:buChar char="-"/>
            </a:pPr>
            <a:endParaRPr sz="2400">
              <a:latin typeface="Arial MT"/>
              <a:cs typeface="Arial MT"/>
            </a:endParaRPr>
          </a:p>
          <a:p>
            <a:pPr marL="607045" lvl="1" indent="-336964">
              <a:buAutoNum type="alphaLcPeriod"/>
              <a:tabLst>
                <a:tab pos="607045" algn="l"/>
              </a:tabLst>
            </a:pPr>
            <a:r>
              <a:rPr sz="2400" dirty="0">
                <a:latin typeface="Arial MT"/>
                <a:cs typeface="Arial MT"/>
              </a:rPr>
              <a:t>If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there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access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Pods,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they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get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killed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vice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versa</a:t>
            </a:r>
            <a:endParaRPr sz="2400">
              <a:latin typeface="Arial MT"/>
              <a:cs typeface="Arial MT"/>
            </a:endParaRPr>
          </a:p>
          <a:p>
            <a:pPr marL="607045" lvl="1" indent="-336964">
              <a:spcBef>
                <a:spcPts val="20"/>
              </a:spcBef>
              <a:buAutoNum type="alphaLcPeriod"/>
              <a:tabLst>
                <a:tab pos="607045" algn="l"/>
              </a:tabLst>
            </a:pPr>
            <a:r>
              <a:rPr sz="2400" dirty="0">
                <a:latin typeface="Arial MT"/>
                <a:cs typeface="Arial MT"/>
              </a:rPr>
              <a:t>New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Pods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launched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when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they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get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failed,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get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deleted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terminated</a:t>
            </a:r>
            <a:endParaRPr sz="24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Font typeface="Arial MT"/>
              <a:buAutoNum type="alphaLcPeriod"/>
            </a:pPr>
            <a:endParaRPr sz="2400">
              <a:latin typeface="Arial MT"/>
              <a:cs typeface="Arial MT"/>
            </a:endParaRPr>
          </a:p>
          <a:p>
            <a:pPr lvl="1">
              <a:spcBef>
                <a:spcPts val="300"/>
              </a:spcBef>
              <a:buFont typeface="Arial MT"/>
              <a:buAutoNum type="alphaLcPeriod"/>
            </a:pPr>
            <a:endParaRPr sz="2400">
              <a:latin typeface="Arial MT"/>
              <a:cs typeface="Arial MT"/>
            </a:endParaRPr>
          </a:p>
          <a:p>
            <a:pPr marL="201502" indent="-184569">
              <a:buChar char="-"/>
              <a:tabLst>
                <a:tab pos="201502" algn="l"/>
              </a:tabLst>
            </a:pPr>
            <a:r>
              <a:rPr sz="2400" dirty="0">
                <a:latin typeface="Arial MT"/>
                <a:cs typeface="Arial MT"/>
              </a:rPr>
              <a:t>ReplicaSet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Pods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are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associated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with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“labels”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1059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755" y="361916"/>
            <a:ext cx="8840545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Replication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Controller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ReplicaSets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314" y="1753713"/>
            <a:ext cx="816779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46278" indent="-329345">
              <a:spcBef>
                <a:spcPts val="133"/>
              </a:spcBef>
              <a:buChar char="-"/>
              <a:tabLst>
                <a:tab pos="346278" algn="l"/>
              </a:tabLst>
            </a:pPr>
            <a:r>
              <a:rPr sz="2400" dirty="0">
                <a:latin typeface="Arial MT"/>
                <a:cs typeface="Arial MT"/>
              </a:rPr>
              <a:t>ReplicaSet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next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generation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Replication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Controller</a:t>
            </a:r>
            <a:endParaRPr sz="2400">
              <a:latin typeface="Arial MT"/>
              <a:cs typeface="Arial MT"/>
            </a:endParaRPr>
          </a:p>
          <a:p>
            <a:pPr marL="346278" indent="-329345">
              <a:spcBef>
                <a:spcPts val="20"/>
              </a:spcBef>
              <a:buChar char="-"/>
              <a:tabLst>
                <a:tab pos="346278" algn="l"/>
              </a:tabLst>
            </a:pPr>
            <a:r>
              <a:rPr sz="2400" dirty="0">
                <a:latin typeface="Arial MT"/>
                <a:cs typeface="Arial MT"/>
              </a:rPr>
              <a:t>Both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serve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the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same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purpose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48643" y="3219400"/>
            <a:ext cx="15053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ReplicaSet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3122" y="3219400"/>
            <a:ext cx="29472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Replication</a:t>
            </a:r>
            <a:r>
              <a:rPr sz="2400" spc="-7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Controller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70681" y="3757689"/>
            <a:ext cx="55033" cy="952500"/>
            <a:chOff x="2678010" y="2818266"/>
            <a:chExt cx="41275" cy="714375"/>
          </a:xfrm>
        </p:grpSpPr>
        <p:sp>
          <p:nvSpPr>
            <p:cNvPr id="7" name="object 7"/>
            <p:cNvSpPr/>
            <p:nvPr/>
          </p:nvSpPr>
          <p:spPr>
            <a:xfrm>
              <a:off x="2685143" y="2823029"/>
              <a:ext cx="13970" cy="661670"/>
            </a:xfrm>
            <a:custGeom>
              <a:avLst/>
              <a:gdLst/>
              <a:ahLst/>
              <a:cxnLst/>
              <a:rect l="l" t="t" r="r" b="b"/>
              <a:pathLst>
                <a:path w="13969" h="661670">
                  <a:moveTo>
                    <a:pt x="0" y="0"/>
                  </a:moveTo>
                  <a:lnTo>
                    <a:pt x="13359" y="661318"/>
                  </a:ln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2682773" y="348402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6602" y="43534"/>
                  </a:moveTo>
                  <a:lnTo>
                    <a:pt x="0" y="635"/>
                  </a:lnTo>
                  <a:lnTo>
                    <a:pt x="31458" y="0"/>
                  </a:lnTo>
                  <a:lnTo>
                    <a:pt x="16602" y="43534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2682773" y="348402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635"/>
                  </a:moveTo>
                  <a:lnTo>
                    <a:pt x="16602" y="43534"/>
                  </a:lnTo>
                  <a:lnTo>
                    <a:pt x="31458" y="0"/>
                  </a:lnTo>
                  <a:lnTo>
                    <a:pt x="0" y="63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421804" y="3683818"/>
            <a:ext cx="55033" cy="952500"/>
            <a:chOff x="5566352" y="2762863"/>
            <a:chExt cx="41275" cy="714375"/>
          </a:xfrm>
        </p:grpSpPr>
        <p:sp>
          <p:nvSpPr>
            <p:cNvPr id="11" name="object 11"/>
            <p:cNvSpPr/>
            <p:nvPr/>
          </p:nvSpPr>
          <p:spPr>
            <a:xfrm>
              <a:off x="5573485" y="2767626"/>
              <a:ext cx="13970" cy="661670"/>
            </a:xfrm>
            <a:custGeom>
              <a:avLst/>
              <a:gdLst/>
              <a:ahLst/>
              <a:cxnLst/>
              <a:rect l="l" t="t" r="r" b="b"/>
              <a:pathLst>
                <a:path w="13970" h="661670">
                  <a:moveTo>
                    <a:pt x="0" y="0"/>
                  </a:moveTo>
                  <a:lnTo>
                    <a:pt x="13359" y="661318"/>
                  </a:lnTo>
                </a:path>
              </a:pathLst>
            </a:cu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71115" y="342862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6602" y="43534"/>
                  </a:moveTo>
                  <a:lnTo>
                    <a:pt x="0" y="635"/>
                  </a:lnTo>
                  <a:lnTo>
                    <a:pt x="31459" y="0"/>
                  </a:lnTo>
                  <a:lnTo>
                    <a:pt x="16602" y="43534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5571115" y="342862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635"/>
                  </a:moveTo>
                  <a:lnTo>
                    <a:pt x="16602" y="43534"/>
                  </a:lnTo>
                  <a:lnTo>
                    <a:pt x="31459" y="0"/>
                  </a:lnTo>
                  <a:lnTo>
                    <a:pt x="0" y="63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603501" y="4937181"/>
            <a:ext cx="27779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Set-</a:t>
            </a:r>
            <a:r>
              <a:rPr sz="2400" dirty="0">
                <a:latin typeface="Arial MT"/>
                <a:cs typeface="Arial MT"/>
              </a:rPr>
              <a:t>based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Selectors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57862" y="4916007"/>
            <a:ext cx="340529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Equality-</a:t>
            </a:r>
            <a:r>
              <a:rPr sz="2400" dirty="0">
                <a:latin typeface="Arial MT"/>
                <a:cs typeface="Arial MT"/>
              </a:rPr>
              <a:t>based</a:t>
            </a:r>
            <a:r>
              <a:rPr sz="2400" spc="2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Selectors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535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8234"/>
            <a:ext cx="10515600" cy="1359346"/>
          </a:xfrm>
          <a:prstGeom prst="rect">
            <a:avLst/>
          </a:prstGeom>
        </p:spPr>
        <p:txBody>
          <a:bodyPr vert="horz" wrap="square" lIns="0" tIns="1955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540"/>
              </a:spcBef>
            </a:pPr>
            <a:r>
              <a:rPr dirty="0">
                <a:solidFill>
                  <a:srgbClr val="0070C0"/>
                </a:solidFill>
              </a:rPr>
              <a:t>Labels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&amp;</a:t>
            </a:r>
            <a:r>
              <a:rPr spc="13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Selectors</a:t>
            </a:r>
          </a:p>
          <a:p>
            <a:pPr marL="16933">
              <a:lnSpc>
                <a:spcPct val="100000"/>
              </a:lnSpc>
              <a:spcBef>
                <a:spcPts val="867"/>
              </a:spcBef>
            </a:pPr>
            <a:r>
              <a:rPr sz="2400" dirty="0">
                <a:solidFill>
                  <a:srgbClr val="000000"/>
                </a:solidFill>
              </a:rPr>
              <a:t>When</a:t>
            </a:r>
            <a:r>
              <a:rPr sz="2400" spc="-4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Pods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are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scaled,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how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are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these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Pods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Managed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at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such</a:t>
            </a:r>
            <a:r>
              <a:rPr sz="2400" spc="-27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large</a:t>
            </a:r>
            <a:r>
              <a:rPr sz="2400" spc="-20" dirty="0">
                <a:solidFill>
                  <a:srgbClr val="000000"/>
                </a:solidFill>
              </a:rPr>
              <a:t> </a:t>
            </a:r>
            <a:r>
              <a:rPr sz="2400" spc="-13" dirty="0">
                <a:solidFill>
                  <a:srgbClr val="000000"/>
                </a:solidFill>
              </a:rPr>
              <a:t>scale?</a:t>
            </a:r>
            <a:endParaRPr sz="2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728659" y="2467908"/>
            <a:ext cx="2490893" cy="3479800"/>
            <a:chOff x="2796494" y="1850931"/>
            <a:chExt cx="1868170" cy="2609850"/>
          </a:xfrm>
        </p:grpSpPr>
        <p:sp>
          <p:nvSpPr>
            <p:cNvPr id="4" name="object 4"/>
            <p:cNvSpPr/>
            <p:nvPr/>
          </p:nvSpPr>
          <p:spPr>
            <a:xfrm>
              <a:off x="3720352" y="1855693"/>
              <a:ext cx="518159" cy="2600325"/>
            </a:xfrm>
            <a:custGeom>
              <a:avLst/>
              <a:gdLst/>
              <a:ahLst/>
              <a:cxnLst/>
              <a:rect l="l" t="t" r="r" b="b"/>
              <a:pathLst>
                <a:path w="518160" h="2600325">
                  <a:moveTo>
                    <a:pt x="0" y="0"/>
                  </a:moveTo>
                  <a:lnTo>
                    <a:pt x="68828" y="1541"/>
                  </a:lnTo>
                  <a:lnTo>
                    <a:pt x="130676" y="5891"/>
                  </a:lnTo>
                  <a:lnTo>
                    <a:pt x="183076" y="12638"/>
                  </a:lnTo>
                  <a:lnTo>
                    <a:pt x="223560" y="21371"/>
                  </a:lnTo>
                  <a:lnTo>
                    <a:pt x="249660" y="31678"/>
                  </a:lnTo>
                  <a:lnTo>
                    <a:pt x="258908" y="43149"/>
                  </a:lnTo>
                  <a:lnTo>
                    <a:pt x="258908" y="1256732"/>
                  </a:lnTo>
                  <a:lnTo>
                    <a:pt x="268157" y="1268203"/>
                  </a:lnTo>
                  <a:lnTo>
                    <a:pt x="334741" y="1287244"/>
                  </a:lnTo>
                  <a:lnTo>
                    <a:pt x="387141" y="1293991"/>
                  </a:lnTo>
                  <a:lnTo>
                    <a:pt x="448989" y="1298341"/>
                  </a:lnTo>
                  <a:lnTo>
                    <a:pt x="517817" y="1299882"/>
                  </a:lnTo>
                  <a:lnTo>
                    <a:pt x="448989" y="1301423"/>
                  </a:lnTo>
                  <a:lnTo>
                    <a:pt x="387141" y="1305773"/>
                  </a:lnTo>
                  <a:lnTo>
                    <a:pt x="334741" y="1312520"/>
                  </a:lnTo>
                  <a:lnTo>
                    <a:pt x="294257" y="1321253"/>
                  </a:lnTo>
                  <a:lnTo>
                    <a:pt x="258908" y="1343032"/>
                  </a:lnTo>
                  <a:lnTo>
                    <a:pt x="258908" y="2556615"/>
                  </a:lnTo>
                  <a:lnTo>
                    <a:pt x="249660" y="2568086"/>
                  </a:lnTo>
                  <a:lnTo>
                    <a:pt x="223560" y="2578393"/>
                  </a:lnTo>
                  <a:lnTo>
                    <a:pt x="183076" y="2587126"/>
                  </a:lnTo>
                  <a:lnTo>
                    <a:pt x="130676" y="2593873"/>
                  </a:lnTo>
                  <a:lnTo>
                    <a:pt x="68828" y="2598223"/>
                  </a:lnTo>
                  <a:lnTo>
                    <a:pt x="0" y="2599764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2801256" y="2185970"/>
              <a:ext cx="1815464" cy="1341120"/>
            </a:xfrm>
            <a:custGeom>
              <a:avLst/>
              <a:gdLst/>
              <a:ahLst/>
              <a:cxnLst/>
              <a:rect l="l" t="t" r="r" b="b"/>
              <a:pathLst>
                <a:path w="1815464" h="1341120">
                  <a:moveTo>
                    <a:pt x="0" y="1340999"/>
                  </a:moveTo>
                  <a:lnTo>
                    <a:pt x="936149" y="1340999"/>
                  </a:lnTo>
                  <a:lnTo>
                    <a:pt x="936149" y="0"/>
                  </a:lnTo>
                  <a:lnTo>
                    <a:pt x="1815149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4616406" y="21702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4616406" y="21702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85933" y="1758455"/>
            <a:ext cx="728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Arial MT"/>
                <a:cs typeface="Arial MT"/>
              </a:rPr>
              <a:t>Pods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10545" y="1818219"/>
            <a:ext cx="30488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Controllers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&amp;</a:t>
            </a:r>
            <a:r>
              <a:rPr sz="2400" spc="-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Services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7113" y="2332533"/>
            <a:ext cx="1745827" cy="3302613"/>
          </a:xfrm>
          <a:prstGeom prst="rect">
            <a:avLst/>
          </a:prstGeom>
        </p:spPr>
        <p:txBody>
          <a:bodyPr vert="horz" wrap="square" lIns="0" tIns="161713" rIns="0" bIns="0" rtlCol="0">
            <a:spAutoFit/>
          </a:bodyPr>
          <a:lstStyle/>
          <a:p>
            <a:pPr marL="16933">
              <a:spcBef>
                <a:spcPts val="1273"/>
              </a:spcBef>
            </a:pPr>
            <a:r>
              <a:rPr sz="2400" spc="-13" dirty="0">
                <a:latin typeface="Arial MT"/>
                <a:cs typeface="Arial MT"/>
              </a:rPr>
              <a:t>Labels</a:t>
            </a:r>
            <a:endParaRPr sz="2400">
              <a:latin typeface="Arial MT"/>
              <a:cs typeface="Arial MT"/>
            </a:endParaRPr>
          </a:p>
          <a:p>
            <a:pPr marL="80431" marR="379297">
              <a:lnSpc>
                <a:spcPts val="1907"/>
              </a:lnSpc>
              <a:spcBef>
                <a:spcPts val="840"/>
              </a:spcBef>
            </a:pPr>
            <a:r>
              <a:rPr sz="1600" dirty="0">
                <a:latin typeface="Arial MT"/>
                <a:cs typeface="Arial MT"/>
              </a:rPr>
              <a:t>#Pod-</a:t>
            </a:r>
            <a:r>
              <a:rPr sz="1600" spc="-27" dirty="0">
                <a:latin typeface="Arial MT"/>
                <a:cs typeface="Arial MT"/>
              </a:rPr>
              <a:t>Spec </a:t>
            </a:r>
            <a:r>
              <a:rPr sz="1600" spc="-13" dirty="0">
                <a:latin typeface="Arial MT"/>
                <a:cs typeface="Arial MT"/>
              </a:rPr>
              <a:t>apiVersion: </a:t>
            </a:r>
            <a:r>
              <a:rPr sz="1600" spc="-33" dirty="0">
                <a:latin typeface="Arial MT"/>
                <a:cs typeface="Arial MT"/>
              </a:rPr>
              <a:t>v1 </a:t>
            </a:r>
            <a:r>
              <a:rPr sz="1600" dirty="0">
                <a:latin typeface="Arial MT"/>
                <a:cs typeface="Arial MT"/>
              </a:rPr>
              <a:t>kind:</a:t>
            </a:r>
            <a:r>
              <a:rPr sz="1600" spc="-33" dirty="0">
                <a:latin typeface="Arial MT"/>
                <a:cs typeface="Arial MT"/>
              </a:rPr>
              <a:t> pod </a:t>
            </a:r>
            <a:r>
              <a:rPr sz="1600" spc="-13" dirty="0">
                <a:latin typeface="Arial MT"/>
                <a:cs typeface="Arial MT"/>
              </a:rPr>
              <a:t>metadata:</a:t>
            </a:r>
            <a:endParaRPr sz="1600">
              <a:latin typeface="Arial MT"/>
              <a:cs typeface="Arial MT"/>
            </a:endParaRPr>
          </a:p>
          <a:p>
            <a:pPr marL="193035">
              <a:lnSpc>
                <a:spcPts val="1807"/>
              </a:lnSpc>
            </a:pPr>
            <a:r>
              <a:rPr sz="1600" dirty="0">
                <a:latin typeface="Arial MT"/>
                <a:cs typeface="Arial MT"/>
              </a:rPr>
              <a:t>name:</a:t>
            </a:r>
            <a:r>
              <a:rPr sz="1600" spc="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nginx-</a:t>
            </a:r>
            <a:r>
              <a:rPr sz="1600" spc="-33" dirty="0">
                <a:latin typeface="Arial MT"/>
                <a:cs typeface="Arial MT"/>
              </a:rPr>
              <a:t>Pod</a:t>
            </a:r>
            <a:endParaRPr sz="1600">
              <a:latin typeface="Arial MT"/>
              <a:cs typeface="Arial MT"/>
            </a:endParaRPr>
          </a:p>
          <a:p>
            <a:pPr marL="193035">
              <a:lnSpc>
                <a:spcPts val="1900"/>
              </a:lnSpc>
            </a:pPr>
            <a:r>
              <a:rPr sz="1600" spc="-13" dirty="0">
                <a:latin typeface="Arial MT"/>
                <a:cs typeface="Arial MT"/>
              </a:rPr>
              <a:t>labels:</a:t>
            </a:r>
            <a:endParaRPr sz="1600">
              <a:latin typeface="Arial MT"/>
              <a:cs typeface="Arial MT"/>
            </a:endParaRPr>
          </a:p>
          <a:p>
            <a:pPr marL="305639" marR="39792">
              <a:lnSpc>
                <a:spcPts val="1907"/>
              </a:lnSpc>
              <a:spcBef>
                <a:spcPts val="67"/>
              </a:spcBef>
            </a:pPr>
            <a:r>
              <a:rPr sz="1600" dirty="0">
                <a:latin typeface="Arial MT"/>
                <a:cs typeface="Arial MT"/>
              </a:rPr>
              <a:t>app: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guestbook </a:t>
            </a:r>
            <a:r>
              <a:rPr sz="1600" dirty="0">
                <a:latin typeface="Arial MT"/>
                <a:cs typeface="Arial MT"/>
              </a:rPr>
              <a:t>tier: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frontend </a:t>
            </a:r>
            <a:r>
              <a:rPr sz="1600" dirty="0">
                <a:latin typeface="Arial MT"/>
                <a:cs typeface="Arial MT"/>
              </a:rPr>
              <a:t>env: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33" dirty="0">
                <a:latin typeface="Arial MT"/>
                <a:cs typeface="Arial MT"/>
              </a:rPr>
              <a:t>dev</a:t>
            </a:r>
            <a:endParaRPr sz="1600">
              <a:latin typeface="Arial MT"/>
              <a:cs typeface="Arial MT"/>
            </a:endParaRPr>
          </a:p>
          <a:p>
            <a:pPr marL="80431">
              <a:lnSpc>
                <a:spcPts val="1813"/>
              </a:lnSpc>
            </a:pPr>
            <a:r>
              <a:rPr sz="1600" spc="-13" dirty="0">
                <a:latin typeface="Arial MT"/>
                <a:cs typeface="Arial MT"/>
              </a:rPr>
              <a:t>spec:</a:t>
            </a:r>
            <a:endParaRPr sz="1600">
              <a:latin typeface="Arial MT"/>
              <a:cs typeface="Arial MT"/>
            </a:endParaRPr>
          </a:p>
          <a:p>
            <a:pPr marL="193035">
              <a:lnSpc>
                <a:spcPts val="1913"/>
              </a:lnSpc>
            </a:pPr>
            <a:r>
              <a:rPr sz="1600" dirty="0">
                <a:latin typeface="Arial MT"/>
                <a:cs typeface="Arial MT"/>
              </a:rPr>
              <a:t>replicas: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33" dirty="0">
                <a:latin typeface="Arial MT"/>
                <a:cs typeface="Arial MT"/>
              </a:rPr>
              <a:t>5..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92584" y="2691411"/>
            <a:ext cx="130471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Selectors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22916" y="4330544"/>
            <a:ext cx="335280" cy="948267"/>
          </a:xfrm>
          <a:custGeom>
            <a:avLst/>
            <a:gdLst/>
            <a:ahLst/>
            <a:cxnLst/>
            <a:rect l="l" t="t" r="r" b="b"/>
            <a:pathLst>
              <a:path w="251460" h="711200">
                <a:moveTo>
                  <a:pt x="0" y="0"/>
                </a:moveTo>
                <a:lnTo>
                  <a:pt x="48935" y="1646"/>
                </a:lnTo>
                <a:lnTo>
                  <a:pt x="88897" y="6136"/>
                </a:lnTo>
                <a:lnTo>
                  <a:pt x="115839" y="12796"/>
                </a:lnTo>
                <a:lnTo>
                  <a:pt x="125719" y="20952"/>
                </a:lnTo>
                <a:lnTo>
                  <a:pt x="125719" y="334647"/>
                </a:lnTo>
                <a:lnTo>
                  <a:pt x="135599" y="342803"/>
                </a:lnTo>
                <a:lnTo>
                  <a:pt x="162542" y="349463"/>
                </a:lnTo>
                <a:lnTo>
                  <a:pt x="202503" y="353953"/>
                </a:lnTo>
                <a:lnTo>
                  <a:pt x="251439" y="355599"/>
                </a:lnTo>
                <a:lnTo>
                  <a:pt x="202503" y="357246"/>
                </a:lnTo>
                <a:lnTo>
                  <a:pt x="162542" y="361736"/>
                </a:lnTo>
                <a:lnTo>
                  <a:pt x="135599" y="368396"/>
                </a:lnTo>
                <a:lnTo>
                  <a:pt x="125719" y="376552"/>
                </a:lnTo>
                <a:lnTo>
                  <a:pt x="125719" y="690247"/>
                </a:lnTo>
                <a:lnTo>
                  <a:pt x="115839" y="698403"/>
                </a:lnTo>
                <a:lnTo>
                  <a:pt x="88897" y="705063"/>
                </a:lnTo>
                <a:lnTo>
                  <a:pt x="48935" y="709553"/>
                </a:lnTo>
                <a:lnTo>
                  <a:pt x="0" y="711199"/>
                </a:lnTo>
              </a:path>
            </a:pathLst>
          </a:custGeom>
          <a:ln w="9524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345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7" y="292878"/>
            <a:ext cx="6107815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pc="-13" dirty="0">
                <a:solidFill>
                  <a:srgbClr val="0070C0"/>
                </a:solidFill>
              </a:rPr>
              <a:t>Equality-</a:t>
            </a:r>
            <a:r>
              <a:rPr dirty="0">
                <a:solidFill>
                  <a:srgbClr val="0070C0"/>
                </a:solidFill>
              </a:rPr>
              <a:t>based</a:t>
            </a:r>
            <a:r>
              <a:rPr spc="40" dirty="0">
                <a:solidFill>
                  <a:srgbClr val="0070C0"/>
                </a:solidFill>
              </a:rPr>
              <a:t> </a:t>
            </a:r>
            <a:r>
              <a:rPr lang="en-US" spc="40" dirty="0" smtClean="0">
                <a:solidFill>
                  <a:srgbClr val="0070C0"/>
                </a:solidFill>
              </a:rPr>
              <a:t>S</a:t>
            </a:r>
            <a:r>
              <a:rPr spc="-13" dirty="0" smtClean="0">
                <a:solidFill>
                  <a:srgbClr val="0070C0"/>
                </a:solidFill>
              </a:rPr>
              <a:t>electors</a:t>
            </a:r>
            <a:endParaRPr spc="-13" dirty="0">
              <a:solidFill>
                <a:srgbClr val="0070C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0816" y="332667"/>
            <a:ext cx="4424680" cy="607003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3800" spc="-13" dirty="0">
                <a:solidFill>
                  <a:srgbClr val="0070C0"/>
                </a:solidFill>
                <a:latin typeface="Arial MT"/>
                <a:cs typeface="Arial MT"/>
              </a:rPr>
              <a:t>Set-</a:t>
            </a:r>
            <a:r>
              <a:rPr sz="3800" dirty="0">
                <a:solidFill>
                  <a:srgbClr val="0070C0"/>
                </a:solidFill>
                <a:latin typeface="Arial MT"/>
                <a:cs typeface="Arial MT"/>
              </a:rPr>
              <a:t>based</a:t>
            </a:r>
            <a:r>
              <a:rPr sz="3800" spc="7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800" spc="-13" dirty="0">
                <a:solidFill>
                  <a:srgbClr val="0070C0"/>
                </a:solidFill>
                <a:latin typeface="Arial MT"/>
                <a:cs typeface="Arial MT"/>
              </a:rPr>
              <a:t>Selectors</a:t>
            </a:r>
            <a:endParaRPr sz="3800" dirty="0">
              <a:solidFill>
                <a:srgbClr val="0070C0"/>
              </a:solidFill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83085" y="716038"/>
            <a:ext cx="126153" cy="5051213"/>
          </a:xfrm>
          <a:custGeom>
            <a:avLst/>
            <a:gdLst/>
            <a:ahLst/>
            <a:cxnLst/>
            <a:rect l="l" t="t" r="r" b="b"/>
            <a:pathLst>
              <a:path w="94614" h="3788410">
                <a:moveTo>
                  <a:pt x="0" y="0"/>
                </a:moveTo>
                <a:lnTo>
                  <a:pt x="94342" y="3788227"/>
                </a:lnTo>
              </a:path>
            </a:pathLst>
          </a:custGeom>
          <a:ln w="9524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600528" y="1400410"/>
            <a:ext cx="83312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solidFill>
                  <a:srgbClr val="78909B"/>
                </a:solidFill>
                <a:latin typeface="Arial MT"/>
                <a:cs typeface="Arial MT"/>
              </a:rPr>
              <a:t>Operators: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0529" y="1806810"/>
            <a:ext cx="70696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=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and</a:t>
            </a:r>
            <a:r>
              <a:rPr sz="1333" spc="-7" dirty="0">
                <a:latin typeface="Arial MT"/>
                <a:cs typeface="Arial MT"/>
              </a:rPr>
              <a:t> </a:t>
            </a:r>
            <a:r>
              <a:rPr sz="1333" spc="-33" dirty="0">
                <a:latin typeface="Arial MT"/>
                <a:cs typeface="Arial MT"/>
              </a:rPr>
              <a:t>==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529" y="2213210"/>
            <a:ext cx="82380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solidFill>
                  <a:srgbClr val="78909B"/>
                </a:solidFill>
                <a:latin typeface="Arial MT"/>
                <a:cs typeface="Arial MT"/>
              </a:rPr>
              <a:t>Examples: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0528" y="2619610"/>
            <a:ext cx="1947333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environment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=</a:t>
            </a:r>
            <a:r>
              <a:rPr sz="1333" spc="-47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production </a:t>
            </a:r>
            <a:r>
              <a:rPr sz="1333" dirty="0">
                <a:latin typeface="Arial MT"/>
                <a:cs typeface="Arial MT"/>
              </a:rPr>
              <a:t>tier!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=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frontend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528" y="3229210"/>
            <a:ext cx="112437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solidFill>
                  <a:srgbClr val="78909B"/>
                </a:solidFill>
                <a:latin typeface="Arial MT"/>
                <a:cs typeface="Arial MT"/>
              </a:rPr>
              <a:t>Commandline: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528" y="3635610"/>
            <a:ext cx="336973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$kubectl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get</a:t>
            </a:r>
            <a:r>
              <a:rPr sz="1333" spc="-1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pods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27" dirty="0">
                <a:latin typeface="Arial MT"/>
                <a:cs typeface="Arial MT"/>
              </a:rPr>
              <a:t>-</a:t>
            </a:r>
            <a:r>
              <a:rPr sz="1333" dirty="0">
                <a:latin typeface="Arial MT"/>
                <a:cs typeface="Arial MT"/>
              </a:rPr>
              <a:t>l</a:t>
            </a:r>
            <a:r>
              <a:rPr sz="1333" spc="-13" dirty="0">
                <a:latin typeface="Arial MT"/>
                <a:cs typeface="Arial MT"/>
              </a:rPr>
              <a:t> environment=production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0529" y="4245210"/>
            <a:ext cx="90847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solidFill>
                  <a:srgbClr val="78909B"/>
                </a:solidFill>
                <a:latin typeface="Arial MT"/>
                <a:cs typeface="Arial MT"/>
              </a:rPr>
              <a:t>In</a:t>
            </a:r>
            <a:r>
              <a:rPr sz="1333" spc="-7" dirty="0">
                <a:solidFill>
                  <a:srgbClr val="78909B"/>
                </a:solidFill>
                <a:latin typeface="Arial MT"/>
                <a:cs typeface="Arial MT"/>
              </a:rPr>
              <a:t> </a:t>
            </a:r>
            <a:r>
              <a:rPr sz="1333" spc="-13" dirty="0">
                <a:solidFill>
                  <a:srgbClr val="78909B"/>
                </a:solidFill>
                <a:latin typeface="Arial MT"/>
                <a:cs typeface="Arial MT"/>
              </a:rPr>
              <a:t>Manifest: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529" y="4651610"/>
            <a:ext cx="4434839" cy="137869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33" dirty="0">
                <a:latin typeface="Arial MT"/>
                <a:cs typeface="Arial MT"/>
              </a:rPr>
              <a:t>..</a:t>
            </a:r>
            <a:endParaRPr sz="1333">
              <a:latin typeface="Arial MT"/>
              <a:cs typeface="Arial MT"/>
            </a:endParaRPr>
          </a:p>
          <a:p>
            <a:pPr marL="16933"/>
            <a:r>
              <a:rPr sz="1333" spc="-13" dirty="0">
                <a:latin typeface="Arial MT"/>
                <a:cs typeface="Arial MT"/>
              </a:rPr>
              <a:t>selector:</a:t>
            </a:r>
            <a:endParaRPr sz="1333">
              <a:latin typeface="Arial MT"/>
              <a:cs typeface="Arial MT"/>
            </a:endParaRPr>
          </a:p>
          <a:p>
            <a:pPr marL="110064" marR="2498451"/>
            <a:r>
              <a:rPr sz="1333" dirty="0">
                <a:latin typeface="Arial MT"/>
                <a:cs typeface="Arial MT"/>
              </a:rPr>
              <a:t>environment:</a:t>
            </a:r>
            <a:r>
              <a:rPr sz="1333" spc="-80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production </a:t>
            </a:r>
            <a:r>
              <a:rPr sz="1333" dirty="0">
                <a:latin typeface="Arial MT"/>
                <a:cs typeface="Arial MT"/>
              </a:rPr>
              <a:t>tier: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frontend</a:t>
            </a:r>
            <a:endParaRPr sz="1333">
              <a:latin typeface="Arial MT"/>
              <a:cs typeface="Arial MT"/>
            </a:endParaRPr>
          </a:p>
          <a:p>
            <a:pPr marL="16933"/>
            <a:r>
              <a:rPr sz="1333" spc="-33" dirty="0">
                <a:latin typeface="Arial MT"/>
                <a:cs typeface="Arial MT"/>
              </a:rPr>
              <a:t>..</a:t>
            </a:r>
            <a:endParaRPr sz="1333">
              <a:latin typeface="Arial MT"/>
              <a:cs typeface="Arial MT"/>
            </a:endParaRPr>
          </a:p>
          <a:p>
            <a:pPr marL="659537">
              <a:spcBef>
                <a:spcPts val="673"/>
              </a:spcBef>
            </a:pPr>
            <a:r>
              <a:rPr sz="1600" dirty="0">
                <a:latin typeface="Arial MT"/>
                <a:cs typeface="Arial MT"/>
              </a:rPr>
              <a:t>Supports:</a:t>
            </a:r>
            <a:r>
              <a:rPr sz="1600" spc="-6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Services,</a:t>
            </a:r>
            <a:r>
              <a:rPr sz="1600" spc="-6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Replication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Controller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6680" y="1427525"/>
            <a:ext cx="83312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solidFill>
                  <a:srgbClr val="78909B"/>
                </a:solidFill>
                <a:latin typeface="Arial MT"/>
                <a:cs typeface="Arial MT"/>
              </a:rPr>
              <a:t>Operators: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6680" y="1833925"/>
            <a:ext cx="106002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in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notin</a:t>
            </a:r>
            <a:r>
              <a:rPr sz="1333" spc="-20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exists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6681" y="2240325"/>
            <a:ext cx="823807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solidFill>
                  <a:srgbClr val="78909B"/>
                </a:solidFill>
                <a:latin typeface="Arial MT"/>
                <a:cs typeface="Arial MT"/>
              </a:rPr>
              <a:t>Examples: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66681" y="2646726"/>
            <a:ext cx="2374052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environment</a:t>
            </a:r>
            <a:r>
              <a:rPr sz="1333" spc="-60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in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(production,</a:t>
            </a:r>
            <a:r>
              <a:rPr sz="1333" spc="-53" dirty="0">
                <a:latin typeface="Arial MT"/>
                <a:cs typeface="Arial MT"/>
              </a:rPr>
              <a:t> </a:t>
            </a:r>
            <a:r>
              <a:rPr sz="1333" spc="-33" dirty="0">
                <a:latin typeface="Arial MT"/>
                <a:cs typeface="Arial MT"/>
              </a:rPr>
              <a:t>qa) </a:t>
            </a:r>
            <a:r>
              <a:rPr sz="1333" dirty="0">
                <a:latin typeface="Arial MT"/>
                <a:cs typeface="Arial MT"/>
              </a:rPr>
              <a:t>tier</a:t>
            </a:r>
            <a:r>
              <a:rPr sz="1333" spc="47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notin(frontend,</a:t>
            </a:r>
            <a:r>
              <a:rPr sz="1333" spc="47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backend)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66680" y="3256326"/>
            <a:ext cx="112437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13" dirty="0">
                <a:solidFill>
                  <a:srgbClr val="78909B"/>
                </a:solidFill>
                <a:latin typeface="Arial MT"/>
                <a:cs typeface="Arial MT"/>
              </a:rPr>
              <a:t>Commandline: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66680" y="3662726"/>
            <a:ext cx="3616960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latin typeface="Arial MT"/>
                <a:cs typeface="Arial MT"/>
              </a:rPr>
              <a:t>$kubectl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get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pods</a:t>
            </a:r>
            <a:r>
              <a:rPr sz="1333" spc="-27" dirty="0">
                <a:latin typeface="Arial MT"/>
                <a:cs typeface="Arial MT"/>
              </a:rPr>
              <a:t> -</a:t>
            </a:r>
            <a:r>
              <a:rPr sz="1333" dirty="0">
                <a:latin typeface="Arial MT"/>
                <a:cs typeface="Arial MT"/>
              </a:rPr>
              <a:t>l</a:t>
            </a:r>
            <a:r>
              <a:rPr sz="1333" spc="-33" dirty="0">
                <a:latin typeface="Arial MT"/>
                <a:cs typeface="Arial MT"/>
              </a:rPr>
              <a:t> </a:t>
            </a:r>
            <a:r>
              <a:rPr sz="1333" dirty="0">
                <a:latin typeface="Arial MT"/>
                <a:cs typeface="Arial MT"/>
              </a:rPr>
              <a:t>`enviornment</a:t>
            </a:r>
            <a:r>
              <a:rPr sz="1333" spc="-27" dirty="0">
                <a:latin typeface="Arial MT"/>
                <a:cs typeface="Arial MT"/>
              </a:rPr>
              <a:t> </a:t>
            </a:r>
            <a:r>
              <a:rPr sz="1333" spc="-13" dirty="0">
                <a:latin typeface="Arial MT"/>
                <a:cs typeface="Arial MT"/>
              </a:rPr>
              <a:t>in(production)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66681" y="4272326"/>
            <a:ext cx="908473" cy="2222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dirty="0">
                <a:solidFill>
                  <a:srgbClr val="78909B"/>
                </a:solidFill>
                <a:latin typeface="Arial MT"/>
                <a:cs typeface="Arial MT"/>
              </a:rPr>
              <a:t>In</a:t>
            </a:r>
            <a:r>
              <a:rPr sz="1333" spc="-7" dirty="0">
                <a:solidFill>
                  <a:srgbClr val="78909B"/>
                </a:solidFill>
                <a:latin typeface="Arial MT"/>
                <a:cs typeface="Arial MT"/>
              </a:rPr>
              <a:t> </a:t>
            </a:r>
            <a:r>
              <a:rPr sz="1333" spc="-13" dirty="0">
                <a:solidFill>
                  <a:srgbClr val="78909B"/>
                </a:solidFill>
                <a:latin typeface="Arial MT"/>
                <a:cs typeface="Arial MT"/>
              </a:rPr>
              <a:t>Manifest: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66681" y="4678725"/>
            <a:ext cx="5162972" cy="14402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33" dirty="0">
                <a:latin typeface="Arial MT"/>
                <a:cs typeface="Arial MT"/>
              </a:rPr>
              <a:t>..</a:t>
            </a:r>
            <a:endParaRPr sz="1333">
              <a:latin typeface="Arial MT"/>
              <a:cs typeface="Arial MT"/>
            </a:endParaRPr>
          </a:p>
          <a:p>
            <a:pPr marL="16933"/>
            <a:r>
              <a:rPr sz="1333" spc="-13" dirty="0">
                <a:latin typeface="Arial MT"/>
                <a:cs typeface="Arial MT"/>
              </a:rPr>
              <a:t>selector:</a:t>
            </a:r>
            <a:endParaRPr sz="1333">
              <a:latin typeface="Arial MT"/>
              <a:cs typeface="Arial MT"/>
            </a:endParaRPr>
          </a:p>
          <a:p>
            <a:pPr marL="110064"/>
            <a:r>
              <a:rPr sz="1333" spc="-13" dirty="0">
                <a:latin typeface="Arial MT"/>
                <a:cs typeface="Arial MT"/>
              </a:rPr>
              <a:t>matchExpressions:</a:t>
            </a:r>
            <a:endParaRPr sz="1333">
              <a:latin typeface="Arial MT"/>
              <a:cs typeface="Arial MT"/>
            </a:endParaRPr>
          </a:p>
          <a:p>
            <a:pPr marL="305639" indent="-101597">
              <a:buChar char="-"/>
              <a:tabLst>
                <a:tab pos="305639" algn="l"/>
              </a:tabLst>
            </a:pPr>
            <a:r>
              <a:rPr sz="1333" spc="-13" dirty="0">
                <a:latin typeface="Arial MT"/>
                <a:cs typeface="Arial MT"/>
              </a:rPr>
              <a:t>{key:environment,operator:in,values:[prod,qa]}</a:t>
            </a:r>
            <a:endParaRPr sz="1333">
              <a:latin typeface="Arial MT"/>
              <a:cs typeface="Arial MT"/>
            </a:endParaRPr>
          </a:p>
          <a:p>
            <a:pPr marL="305639" indent="-101597">
              <a:buChar char="-"/>
              <a:tabLst>
                <a:tab pos="305639" algn="l"/>
              </a:tabLst>
            </a:pPr>
            <a:r>
              <a:rPr sz="1333" spc="-13" dirty="0">
                <a:latin typeface="Arial MT"/>
                <a:cs typeface="Arial MT"/>
              </a:rPr>
              <a:t>{key:tier,operator:Notin,values:[frontend,backend]}</a:t>
            </a:r>
            <a:endParaRPr sz="1333">
              <a:latin typeface="Arial MT"/>
              <a:cs typeface="Arial MT"/>
            </a:endParaRPr>
          </a:p>
          <a:p>
            <a:pPr marL="16933">
              <a:lnSpc>
                <a:spcPts val="1413"/>
              </a:lnSpc>
            </a:pPr>
            <a:r>
              <a:rPr sz="1333" spc="-33" dirty="0">
                <a:latin typeface="Arial MT"/>
                <a:cs typeface="Arial MT"/>
              </a:rPr>
              <a:t>..</a:t>
            </a:r>
            <a:endParaRPr sz="1333">
              <a:latin typeface="Arial MT"/>
              <a:cs typeface="Arial MT"/>
            </a:endParaRPr>
          </a:p>
          <a:p>
            <a:pPr marL="420783">
              <a:lnSpc>
                <a:spcPts val="1733"/>
              </a:lnSpc>
            </a:pPr>
            <a:r>
              <a:rPr sz="1600" dirty="0">
                <a:latin typeface="Arial MT"/>
                <a:cs typeface="Arial MT"/>
              </a:rPr>
              <a:t>Supports:</a:t>
            </a:r>
            <a:r>
              <a:rPr sz="1600" spc="-7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Job,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Deployment,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ReplicaSet,</a:t>
            </a:r>
            <a:r>
              <a:rPr sz="1600" spc="-53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DaemonSet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632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148" y="942563"/>
            <a:ext cx="10632921" cy="48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979" y="361478"/>
            <a:ext cx="8176671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lang="en-US" dirty="0" smtClean="0">
                <a:solidFill>
                  <a:srgbClr val="0070C0"/>
                </a:solidFill>
              </a:rPr>
              <a:t>Ex:</a:t>
            </a:r>
            <a:r>
              <a:rPr dirty="0" smtClean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ReplicaSet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979" y="1724533"/>
            <a:ext cx="3805767" cy="2877112"/>
          </a:xfrm>
          <a:prstGeom prst="rect">
            <a:avLst/>
          </a:prstGeom>
        </p:spPr>
        <p:txBody>
          <a:bodyPr vert="horz" wrap="square" lIns="0" tIns="105833" rIns="0" bIns="0" rtlCol="0">
            <a:spAutoFit/>
          </a:bodyPr>
          <a:lstStyle/>
          <a:p>
            <a:pPr marL="193035" indent="-176102">
              <a:spcBef>
                <a:spcPts val="833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Manifest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595959"/>
                </a:solidFill>
                <a:latin typeface="Arial MT"/>
                <a:cs typeface="Arial MT"/>
              </a:rPr>
              <a:t>file</a:t>
            </a:r>
            <a:endParaRPr sz="2667">
              <a:latin typeface="Arial MT"/>
              <a:cs typeface="Arial MT"/>
            </a:endParaRPr>
          </a:p>
          <a:p>
            <a:pPr marL="192189" marR="6773" indent="-176102">
              <a:lnSpc>
                <a:spcPts val="2907"/>
              </a:lnSpc>
              <a:spcBef>
                <a:spcPts val="1040"/>
              </a:spcBef>
              <a:buClr>
                <a:srgbClr val="FFAB40"/>
              </a:buClr>
              <a:buChar char="•"/>
              <a:tabLst>
                <a:tab pos="193882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Deploy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app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using</a:t>
            </a:r>
            <a:r>
              <a:rPr sz="2667" spc="-8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595959"/>
                </a:solidFill>
                <a:latin typeface="Arial MT"/>
                <a:cs typeface="Arial MT"/>
              </a:rPr>
              <a:t>RS 	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Display</a:t>
            </a:r>
            <a:r>
              <a:rPr sz="2667" spc="-10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2667" spc="-10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validate</a:t>
            </a:r>
            <a:r>
              <a:rPr sz="2667" spc="-10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595959"/>
                </a:solidFill>
                <a:latin typeface="Arial MT"/>
                <a:cs typeface="Arial MT"/>
              </a:rPr>
              <a:t>RS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645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Test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–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Node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Fails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Test</a:t>
            </a:r>
            <a:r>
              <a:rPr sz="2667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–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Scale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595959"/>
                </a:solidFill>
                <a:latin typeface="Arial MT"/>
                <a:cs typeface="Arial MT"/>
              </a:rPr>
              <a:t>Up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Test</a:t>
            </a:r>
            <a:r>
              <a:rPr sz="2667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–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Scale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595959"/>
                </a:solidFill>
                <a:latin typeface="Arial MT"/>
                <a:cs typeface="Arial MT"/>
              </a:rPr>
              <a:t>Down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8997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6941" y="1317843"/>
            <a:ext cx="2548688" cy="52227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517" y="195065"/>
            <a:ext cx="7578583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ReplicaSet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Manifest</a:t>
            </a:r>
            <a:r>
              <a:rPr spc="20" dirty="0">
                <a:solidFill>
                  <a:srgbClr val="0070C0"/>
                </a:solidFill>
              </a:rPr>
              <a:t> </a:t>
            </a:r>
            <a:r>
              <a:rPr spc="-27" dirty="0">
                <a:solidFill>
                  <a:srgbClr val="0070C0"/>
                </a:solidFill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9331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167" y="110846"/>
            <a:ext cx="5074072" cy="607003"/>
          </a:xfrm>
          <a:prstGeom prst="rect">
            <a:avLst/>
          </a:prstGeom>
        </p:spPr>
        <p:txBody>
          <a:bodyPr vert="horz" wrap="square" lIns="0" tIns="22013" rIns="0" bIns="0" rtlCol="0">
            <a:spAutoFit/>
          </a:bodyPr>
          <a:lstStyle/>
          <a:p>
            <a:pPr marL="16933">
              <a:spcBef>
                <a:spcPts val="173"/>
              </a:spcBef>
            </a:pPr>
            <a:r>
              <a:rPr sz="3800" dirty="0">
                <a:solidFill>
                  <a:srgbClr val="0070C0"/>
                </a:solidFill>
                <a:latin typeface="Arial MT"/>
                <a:cs typeface="Arial MT"/>
              </a:rPr>
              <a:t>Creating</a:t>
            </a:r>
            <a:r>
              <a:rPr sz="3800" spc="-2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800" dirty="0">
                <a:solidFill>
                  <a:srgbClr val="0070C0"/>
                </a:solidFill>
                <a:latin typeface="Arial MT"/>
                <a:cs typeface="Arial MT"/>
              </a:rPr>
              <a:t>Nginx-rs</a:t>
            </a:r>
            <a:r>
              <a:rPr sz="3800" spc="-13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3800" spc="-27" dirty="0">
                <a:solidFill>
                  <a:srgbClr val="0070C0"/>
                </a:solidFill>
                <a:latin typeface="Arial MT"/>
                <a:cs typeface="Arial MT"/>
              </a:rPr>
              <a:t>Pods</a:t>
            </a:r>
            <a:endParaRPr sz="3800" dirty="0">
              <a:solidFill>
                <a:srgbClr val="0070C0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364" y="1470275"/>
            <a:ext cx="7591549" cy="13863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167" y="831363"/>
            <a:ext cx="5051213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$kubectl</a:t>
            </a:r>
            <a:r>
              <a:rPr sz="2800" spc="-4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create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95959"/>
                </a:solidFill>
                <a:latin typeface="Arial MT"/>
                <a:cs typeface="Arial MT"/>
              </a:rPr>
              <a:t>–f</a:t>
            </a:r>
            <a:r>
              <a:rPr sz="2800" spc="-2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800" spc="-13" dirty="0">
                <a:solidFill>
                  <a:srgbClr val="595959"/>
                </a:solidFill>
                <a:latin typeface="Arial MT"/>
                <a:cs typeface="Arial MT"/>
              </a:rPr>
              <a:t>nginx-rs.yaml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364" y="3043806"/>
            <a:ext cx="9802581" cy="12233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364" y="4684162"/>
            <a:ext cx="10633128" cy="146021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15561"/>
            <a:ext cx="3657600" cy="205976"/>
          </a:xfrm>
          <a:prstGeom prst="rect">
            <a:avLst/>
          </a:prstGeom>
        </p:spPr>
        <p:txBody>
          <a:bodyPr vert="horz" wrap="square" lIns="0" tIns="847" rIns="0" bIns="0" rtlCol="0" anchor="ctr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spc="-33" dirty="0"/>
              <a:pPr marL="50799">
                <a:spcBef>
                  <a:spcPts val="7"/>
                </a:spcBef>
              </a:pPr>
              <a:t>67</a:t>
            </a:fld>
            <a:endParaRPr spc="-33" dirty="0"/>
          </a:p>
        </p:txBody>
      </p:sp>
    </p:spTree>
    <p:extLst>
      <p:ext uri="{BB962C8B-B14F-4D97-AF65-F5344CB8AC3E}">
        <p14:creationId xmlns:p14="http://schemas.microsoft.com/office/powerpoint/2010/main" val="109325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359" y="1404301"/>
            <a:ext cx="8979507" cy="4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6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783" y="170978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70C0"/>
                </a:solidFill>
              </a:rPr>
              <a:t>Scaling</a:t>
            </a:r>
            <a:r>
              <a:rPr spc="-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the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dirty="0">
                <a:solidFill>
                  <a:srgbClr val="0070C0"/>
                </a:solidFill>
              </a:rPr>
              <a:t>Nginx</a:t>
            </a:r>
            <a:r>
              <a:rPr spc="7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Service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783" y="1244394"/>
            <a:ext cx="11194535" cy="8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5928"/>
            <a:ext cx="10515600" cy="1343958"/>
          </a:xfrm>
          <a:prstGeom prst="rect">
            <a:avLst/>
          </a:prstGeom>
        </p:spPr>
        <p:txBody>
          <a:bodyPr vert="horz" wrap="square" lIns="0" tIns="144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140"/>
              </a:spcBef>
            </a:pPr>
            <a:r>
              <a:rPr dirty="0">
                <a:solidFill>
                  <a:srgbClr val="0070C0"/>
                </a:solidFill>
              </a:rPr>
              <a:t>Control</a:t>
            </a:r>
            <a:r>
              <a:rPr spc="-33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Ships..</a:t>
            </a:r>
          </a:p>
          <a:p>
            <a:pPr marL="16933">
              <a:lnSpc>
                <a:spcPct val="100000"/>
              </a:lnSpc>
              <a:spcBef>
                <a:spcPts val="720"/>
              </a:spcBef>
            </a:pPr>
            <a:r>
              <a:rPr sz="2800" dirty="0">
                <a:solidFill>
                  <a:srgbClr val="595959"/>
                </a:solidFill>
              </a:rPr>
              <a:t>Managing</a:t>
            </a:r>
            <a:r>
              <a:rPr sz="2800" spc="-4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&amp;</a:t>
            </a:r>
            <a:r>
              <a:rPr sz="2800" spc="-3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Monitoring</a:t>
            </a:r>
            <a:r>
              <a:rPr sz="2800" spc="-3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of</a:t>
            </a:r>
            <a:r>
              <a:rPr sz="2800" spc="-3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the</a:t>
            </a:r>
            <a:r>
              <a:rPr sz="2800" spc="-3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cargo</a:t>
            </a:r>
            <a:r>
              <a:rPr sz="2800" spc="-27" dirty="0">
                <a:solidFill>
                  <a:srgbClr val="595959"/>
                </a:solidFill>
              </a:rPr>
              <a:t> </a:t>
            </a:r>
            <a:r>
              <a:rPr sz="2800" spc="-13" dirty="0">
                <a:solidFill>
                  <a:srgbClr val="595959"/>
                </a:solidFill>
              </a:rPr>
              <a:t>ships</a:t>
            </a:r>
            <a:endParaRPr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2057400"/>
            <a:ext cx="577702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1767" y="1775703"/>
            <a:ext cx="3643207" cy="83777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333" spc="-13" dirty="0">
                <a:solidFill>
                  <a:srgbClr val="C00000"/>
                </a:solidFill>
              </a:rPr>
              <a:t>Deployment</a:t>
            </a:r>
            <a:endParaRPr sz="5333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7" y="292878"/>
            <a:ext cx="4060651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pc="-13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415" y="1386016"/>
            <a:ext cx="10886440" cy="377658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</a:t>
            </a:r>
            <a:r>
              <a:rPr sz="2400" spc="-16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Deployment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controller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provides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declarative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updates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for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Pods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and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chemeClr val="tx2"/>
                </a:solidFill>
                <a:latin typeface="Arial MT"/>
                <a:cs typeface="Arial MT"/>
              </a:rPr>
              <a:t>ReplicaSets.</a:t>
            </a:r>
            <a:endParaRPr sz="2400" dirty="0">
              <a:solidFill>
                <a:schemeClr val="tx2"/>
              </a:solidFill>
              <a:latin typeface="Arial MT"/>
              <a:cs typeface="Arial MT"/>
            </a:endParaRPr>
          </a:p>
          <a:p>
            <a:pPr>
              <a:spcBef>
                <a:spcPts val="140"/>
              </a:spcBef>
            </a:pPr>
            <a:endParaRPr sz="2400" dirty="0">
              <a:solidFill>
                <a:schemeClr val="tx2"/>
              </a:solidFill>
              <a:latin typeface="Arial MT"/>
              <a:cs typeface="Arial MT"/>
            </a:endParaRPr>
          </a:p>
          <a:p>
            <a:pPr marL="16933" marR="6773">
              <a:lnSpc>
                <a:spcPct val="100699"/>
              </a:lnSpc>
            </a:pPr>
            <a:r>
              <a:rPr sz="2400" spc="-47" dirty="0">
                <a:solidFill>
                  <a:schemeClr val="tx2"/>
                </a:solidFill>
                <a:latin typeface="Arial MT"/>
                <a:cs typeface="Arial MT"/>
              </a:rPr>
              <a:t>You</a:t>
            </a:r>
            <a:r>
              <a:rPr sz="2400" spc="-5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describe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desired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state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in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Deployment,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and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the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Deployment</a:t>
            </a:r>
            <a:r>
              <a:rPr sz="2400" spc="-4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chemeClr val="tx2"/>
                </a:solidFill>
                <a:latin typeface="Arial MT"/>
                <a:cs typeface="Arial MT"/>
              </a:rPr>
              <a:t>controller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changes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the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actual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state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to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the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desired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state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at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controlled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rate.</a:t>
            </a:r>
            <a:r>
              <a:rPr sz="2400" spc="-8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47" dirty="0">
                <a:solidFill>
                  <a:schemeClr val="tx2"/>
                </a:solidFill>
                <a:latin typeface="Arial MT"/>
                <a:cs typeface="Arial MT"/>
              </a:rPr>
              <a:t>You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can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chemeClr val="tx2"/>
                </a:solidFill>
                <a:latin typeface="Arial MT"/>
                <a:cs typeface="Arial MT"/>
              </a:rPr>
              <a:t>define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Deployments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to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create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new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ReplicaSets,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or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to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remove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existing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Deployments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and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adopt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all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their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resources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with</a:t>
            </a:r>
            <a:r>
              <a:rPr sz="2400" spc="-20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new</a:t>
            </a:r>
            <a:r>
              <a:rPr sz="2400" spc="-13" dirty="0">
                <a:solidFill>
                  <a:schemeClr val="tx2"/>
                </a:solidFill>
                <a:latin typeface="Arial MT"/>
                <a:cs typeface="Arial MT"/>
              </a:rPr>
              <a:t> Deployments.</a:t>
            </a:r>
            <a:endParaRPr sz="2400" dirty="0">
              <a:solidFill>
                <a:schemeClr val="tx2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 dirty="0">
              <a:solidFill>
                <a:schemeClr val="tx2"/>
              </a:solidFill>
              <a:latin typeface="Arial MT"/>
              <a:cs typeface="Arial MT"/>
            </a:endParaRPr>
          </a:p>
          <a:p>
            <a:pPr>
              <a:spcBef>
                <a:spcPts val="300"/>
              </a:spcBef>
            </a:pPr>
            <a:endParaRPr sz="2400" dirty="0">
              <a:solidFill>
                <a:schemeClr val="tx2"/>
              </a:solidFill>
              <a:latin typeface="Arial MT"/>
              <a:cs typeface="Arial MT"/>
            </a:endParaRPr>
          </a:p>
          <a:p>
            <a:pPr marL="16933"/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How</a:t>
            </a:r>
            <a:r>
              <a:rPr sz="2400" spc="-4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is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it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different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from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chemeClr val="tx2"/>
                </a:solidFill>
                <a:latin typeface="Arial MT"/>
                <a:cs typeface="Arial MT"/>
              </a:rPr>
              <a:t>Replicaset?</a:t>
            </a:r>
            <a:endParaRPr sz="2400" dirty="0">
              <a:solidFill>
                <a:schemeClr val="tx2"/>
              </a:solidFill>
              <a:latin typeface="Arial MT"/>
              <a:cs typeface="Arial MT"/>
            </a:endParaRPr>
          </a:p>
          <a:p>
            <a:pPr marL="16933">
              <a:spcBef>
                <a:spcPts val="20"/>
              </a:spcBef>
            </a:pP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ReplicaSet</a:t>
            </a:r>
            <a:r>
              <a:rPr sz="2400" spc="-4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doesn’t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provide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features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like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updates</a:t>
            </a:r>
            <a:r>
              <a:rPr sz="2400" spc="-33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&amp;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chemeClr val="tx2"/>
                </a:solidFill>
                <a:latin typeface="Arial MT"/>
                <a:cs typeface="Arial MT"/>
              </a:rPr>
              <a:t>roll</a:t>
            </a:r>
            <a:r>
              <a:rPr sz="2400" spc="-27" dirty="0">
                <a:solidFill>
                  <a:schemeClr val="tx2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chemeClr val="tx2"/>
                </a:solidFill>
                <a:latin typeface="Arial MT"/>
                <a:cs typeface="Arial MT"/>
              </a:rPr>
              <a:t>backs.</a:t>
            </a:r>
            <a:endParaRPr sz="2400" dirty="0">
              <a:solidFill>
                <a:schemeClr val="tx2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3786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8" y="292878"/>
            <a:ext cx="9256182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A</a:t>
            </a:r>
            <a:r>
              <a:rPr spc="-21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Single</a:t>
            </a:r>
            <a:r>
              <a:rPr spc="2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Deployment</a:t>
            </a:r>
            <a:r>
              <a:rPr spc="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Manifest</a:t>
            </a:r>
            <a:r>
              <a:rPr spc="7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7364" y="1348441"/>
            <a:ext cx="3854515" cy="34519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05199" y="2600350"/>
            <a:ext cx="49784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27" dirty="0">
                <a:latin typeface="Arial MT"/>
                <a:cs typeface="Arial MT"/>
              </a:rPr>
              <a:t>Pods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7073" y="1167618"/>
            <a:ext cx="11167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Deployment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22898" y="1784389"/>
            <a:ext cx="10151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ReplicaSet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794" y="1951330"/>
            <a:ext cx="44187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latin typeface="Arial MT"/>
                <a:cs typeface="Arial MT"/>
              </a:rPr>
              <a:t>Do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need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create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3</a:t>
            </a:r>
            <a:r>
              <a:rPr sz="2400" spc="-13" dirty="0">
                <a:latin typeface="Arial MT"/>
                <a:cs typeface="Arial MT"/>
              </a:rPr>
              <a:t> different </a:t>
            </a:r>
            <a:r>
              <a:rPr sz="2400" dirty="0">
                <a:latin typeface="Arial MT"/>
                <a:cs typeface="Arial MT"/>
              </a:rPr>
              <a:t>manifest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files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for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each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on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these?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794" y="3424531"/>
            <a:ext cx="4801447" cy="11336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latin typeface="Arial MT"/>
                <a:cs typeface="Arial MT"/>
              </a:rPr>
              <a:t>Answer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is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“No”.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We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can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create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all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67" dirty="0">
                <a:latin typeface="Arial MT"/>
                <a:cs typeface="Arial MT"/>
              </a:rPr>
              <a:t>3 </a:t>
            </a:r>
            <a:r>
              <a:rPr sz="2400" dirty="0">
                <a:latin typeface="Arial MT"/>
                <a:cs typeface="Arial MT"/>
              </a:rPr>
              <a:t>different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objects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using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single </a:t>
            </a:r>
            <a:r>
              <a:rPr sz="2400" dirty="0">
                <a:latin typeface="Arial MT"/>
                <a:cs typeface="Arial MT"/>
              </a:rPr>
              <a:t>Deployment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manifest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27" dirty="0">
                <a:latin typeface="Arial MT"/>
                <a:cs typeface="Arial MT"/>
              </a:rPr>
              <a:t>file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6197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167" y="1813434"/>
            <a:ext cx="2990427" cy="491638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3834" indent="-176102">
              <a:spcBef>
                <a:spcPts val="133"/>
              </a:spcBef>
              <a:buClr>
                <a:srgbClr val="FFAB40"/>
              </a:buClr>
              <a:buChar char="•"/>
              <a:tabLst>
                <a:tab pos="243834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Multiple</a:t>
            </a:r>
            <a:r>
              <a:rPr sz="2667" spc="-1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Replicas</a:t>
            </a:r>
            <a:endParaRPr sz="2667">
              <a:latin typeface="Arial MT"/>
              <a:cs typeface="Arial MT"/>
            </a:endParaRPr>
          </a:p>
          <a:p>
            <a:pPr>
              <a:spcBef>
                <a:spcPts val="1533"/>
              </a:spcBef>
              <a:buClr>
                <a:srgbClr val="FFAB40"/>
              </a:buClr>
              <a:buFont typeface="Arial MT"/>
              <a:buChar char="•"/>
            </a:pPr>
            <a:endParaRPr sz="2667">
              <a:latin typeface="Arial MT"/>
              <a:cs typeface="Arial MT"/>
            </a:endParaRPr>
          </a:p>
          <a:p>
            <a:pPr marL="336964" indent="-269233">
              <a:buClr>
                <a:srgbClr val="FFAB40"/>
              </a:buClr>
              <a:buChar char="•"/>
              <a:tabLst>
                <a:tab pos="336964" algn="l"/>
              </a:tabLst>
            </a:pP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Upgrade</a:t>
            </a:r>
            <a:endParaRPr sz="2667">
              <a:latin typeface="Arial MT"/>
              <a:cs typeface="Arial MT"/>
            </a:endParaRPr>
          </a:p>
          <a:p>
            <a:pPr>
              <a:spcBef>
                <a:spcPts val="1533"/>
              </a:spcBef>
              <a:buClr>
                <a:srgbClr val="FFAB40"/>
              </a:buClr>
              <a:buFont typeface="Arial MT"/>
              <a:buChar char="•"/>
            </a:pPr>
            <a:endParaRPr sz="2667">
              <a:latin typeface="Arial MT"/>
              <a:cs typeface="Arial MT"/>
            </a:endParaRPr>
          </a:p>
          <a:p>
            <a:pPr marL="243834" indent="-176102">
              <a:buClr>
                <a:srgbClr val="FFAB40"/>
              </a:buClr>
              <a:buChar char="•"/>
              <a:tabLst>
                <a:tab pos="243834" algn="l"/>
              </a:tabLst>
            </a:pP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Rollback</a:t>
            </a:r>
            <a:endParaRPr sz="2667">
              <a:latin typeface="Arial MT"/>
              <a:cs typeface="Arial MT"/>
            </a:endParaRPr>
          </a:p>
          <a:p>
            <a:pPr>
              <a:spcBef>
                <a:spcPts val="1533"/>
              </a:spcBef>
              <a:buClr>
                <a:srgbClr val="FFAB40"/>
              </a:buClr>
              <a:buFont typeface="Arial MT"/>
              <a:buChar char="•"/>
            </a:pPr>
            <a:endParaRPr sz="2667">
              <a:latin typeface="Arial MT"/>
              <a:cs typeface="Arial MT"/>
            </a:endParaRPr>
          </a:p>
          <a:p>
            <a:pPr marL="243834" indent="-176102">
              <a:buClr>
                <a:srgbClr val="FFAB40"/>
              </a:buClr>
              <a:buChar char="•"/>
              <a:tabLst>
                <a:tab pos="243834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Scale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Up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or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595959"/>
                </a:solidFill>
                <a:latin typeface="Arial MT"/>
                <a:cs typeface="Arial MT"/>
              </a:rPr>
              <a:t>Down</a:t>
            </a:r>
            <a:endParaRPr sz="2667">
              <a:latin typeface="Arial MT"/>
              <a:cs typeface="Arial MT"/>
            </a:endParaRPr>
          </a:p>
          <a:p>
            <a:pPr>
              <a:spcBef>
                <a:spcPts val="1533"/>
              </a:spcBef>
              <a:buClr>
                <a:srgbClr val="FFAB40"/>
              </a:buClr>
              <a:buFont typeface="Arial MT"/>
              <a:buChar char="•"/>
            </a:pPr>
            <a:endParaRPr sz="2667">
              <a:latin typeface="Arial MT"/>
              <a:cs typeface="Arial MT"/>
            </a:endParaRPr>
          </a:p>
          <a:p>
            <a:pPr marL="243834" indent="-176102">
              <a:buClr>
                <a:srgbClr val="FFAB40"/>
              </a:buClr>
              <a:buChar char="•"/>
              <a:tabLst>
                <a:tab pos="243834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Pause</a:t>
            </a:r>
            <a:r>
              <a:rPr sz="2667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&amp;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Resume</a:t>
            </a:r>
            <a:endParaRPr sz="2667">
              <a:latin typeface="Arial MT"/>
              <a:cs typeface="Arial MT"/>
            </a:endParaRPr>
          </a:p>
          <a:p>
            <a:pPr marL="16933">
              <a:spcBef>
                <a:spcPts val="1833"/>
              </a:spcBef>
            </a:pPr>
            <a:r>
              <a:rPr sz="1333" spc="-33" dirty="0">
                <a:solidFill>
                  <a:srgbClr val="FFAB40"/>
                </a:solidFill>
                <a:latin typeface="Arial MT"/>
                <a:cs typeface="Arial MT"/>
              </a:rPr>
              <a:t>74</a:t>
            </a:r>
            <a:endParaRPr sz="1333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167" y="304328"/>
            <a:ext cx="9256183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Features</a:t>
            </a:r>
            <a:r>
              <a:rPr spc="9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of</a:t>
            </a:r>
            <a:r>
              <a:rPr spc="87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2606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39" y="80989"/>
            <a:ext cx="8129611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Deployment</a:t>
            </a:r>
            <a:r>
              <a:rPr spc="-14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Types</a:t>
            </a:r>
            <a:r>
              <a:rPr spc="-7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-</a:t>
            </a:r>
            <a:r>
              <a:rPr spc="-73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Recreate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168" y="1560190"/>
            <a:ext cx="1929553" cy="11507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7077" indent="-335272">
              <a:spcBef>
                <a:spcPts val="133"/>
              </a:spcBef>
              <a:buChar char="•"/>
              <a:tabLst>
                <a:tab pos="397077" algn="l"/>
              </a:tabLst>
            </a:pPr>
            <a:r>
              <a:rPr sz="2400" spc="-13" dirty="0">
                <a:latin typeface="Arial MT"/>
                <a:cs typeface="Arial MT"/>
              </a:rPr>
              <a:t>Recreate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160"/>
              </a:spcBef>
            </a:pPr>
            <a:endParaRPr sz="2400">
              <a:latin typeface="Arial MT"/>
              <a:cs typeface="Arial MT"/>
            </a:endParaRPr>
          </a:p>
          <a:p>
            <a:pPr marL="16933"/>
            <a:r>
              <a:rPr sz="2400" dirty="0">
                <a:latin typeface="Arial MT"/>
                <a:cs typeface="Arial MT"/>
              </a:rPr>
              <a:t>How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13" dirty="0">
                <a:latin typeface="Arial MT"/>
                <a:cs typeface="Arial MT"/>
              </a:rPr>
              <a:t> works?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167" y="3037454"/>
            <a:ext cx="6429587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dirty="0">
                <a:latin typeface="Arial MT"/>
                <a:cs typeface="Arial MT"/>
              </a:rPr>
              <a:t>Shutting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down</a:t>
            </a:r>
            <a:r>
              <a:rPr sz="1600" spc="-13" dirty="0">
                <a:latin typeface="Arial MT"/>
                <a:cs typeface="Arial MT"/>
              </a:rPr>
              <a:t> version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making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sure,</a:t>
            </a:r>
            <a:r>
              <a:rPr sz="1600" spc="-13" dirty="0">
                <a:latin typeface="Arial MT"/>
                <a:cs typeface="Arial MT"/>
              </a:rPr>
              <a:t> version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turned</a:t>
            </a:r>
            <a:r>
              <a:rPr sz="1600" spc="-13" dirty="0">
                <a:latin typeface="Arial MT"/>
                <a:cs typeface="Arial MT"/>
              </a:rPr>
              <a:t> off...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bringing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33" dirty="0">
                <a:latin typeface="Arial MT"/>
                <a:cs typeface="Arial MT"/>
              </a:rPr>
              <a:t> B.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167" y="3884289"/>
            <a:ext cx="4614333" cy="138670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Demerits:</a:t>
            </a:r>
            <a:endParaRPr sz="2400">
              <a:latin typeface="Arial MT"/>
              <a:cs typeface="Arial MT"/>
            </a:endParaRPr>
          </a:p>
          <a:p>
            <a:pPr marL="16933" marR="6773">
              <a:lnSpc>
                <a:spcPts val="2667"/>
              </a:lnSpc>
              <a:spcBef>
                <a:spcPts val="2413"/>
              </a:spcBef>
            </a:pPr>
            <a:r>
              <a:rPr sz="1600" dirty="0">
                <a:latin typeface="Arial MT"/>
                <a:cs typeface="Arial MT"/>
              </a:rPr>
              <a:t>During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this,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there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will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downtime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service. </a:t>
            </a:r>
            <a:r>
              <a:rPr sz="1600" dirty="0">
                <a:latin typeface="Arial MT"/>
                <a:cs typeface="Arial MT"/>
              </a:rPr>
              <a:t>Easy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setup</a:t>
            </a:r>
            <a:r>
              <a:rPr sz="2400" spc="-13" dirty="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857" y="6335389"/>
            <a:ext cx="1910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1358" indent="-334425">
              <a:spcBef>
                <a:spcPts val="133"/>
              </a:spcBef>
              <a:buChar char="•"/>
              <a:tabLst>
                <a:tab pos="351358" algn="l"/>
              </a:tabLst>
            </a:pPr>
            <a:r>
              <a:rPr sz="2400" spc="-13" dirty="0">
                <a:latin typeface="Arial MT"/>
                <a:cs typeface="Arial MT"/>
              </a:rPr>
              <a:t>Blue/Green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475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7" y="400091"/>
            <a:ext cx="9846733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Deployment</a:t>
            </a:r>
            <a:r>
              <a:rPr spc="-14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Type</a:t>
            </a:r>
            <a:r>
              <a:rPr spc="-6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–</a:t>
            </a:r>
            <a:r>
              <a:rPr spc="-6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Rolling</a:t>
            </a:r>
            <a:r>
              <a:rPr spc="-67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Updates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856" y="1560189"/>
            <a:ext cx="56709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1358" indent="-334425">
              <a:spcBef>
                <a:spcPts val="133"/>
              </a:spcBef>
              <a:buChar char="•"/>
              <a:tabLst>
                <a:tab pos="351358" algn="l"/>
              </a:tabLst>
            </a:pPr>
            <a:r>
              <a:rPr sz="2400" dirty="0">
                <a:latin typeface="Arial MT"/>
                <a:cs typeface="Arial MT"/>
              </a:rPr>
              <a:t>RollingUpdate(Ramped</a:t>
            </a:r>
            <a:r>
              <a:rPr sz="2400" spc="-7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or</a:t>
            </a:r>
            <a:r>
              <a:rPr sz="2400" spc="-6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Incremental)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100" y="2669153"/>
            <a:ext cx="504359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63211" indent="-346278">
              <a:lnSpc>
                <a:spcPts val="1907"/>
              </a:lnSpc>
              <a:spcBef>
                <a:spcPts val="133"/>
              </a:spcBef>
              <a:buChar char="-"/>
              <a:tabLst>
                <a:tab pos="363211" algn="l"/>
              </a:tabLst>
            </a:pPr>
            <a:r>
              <a:rPr sz="1600" dirty="0">
                <a:latin typeface="Arial MT"/>
                <a:cs typeface="Arial MT"/>
              </a:rPr>
              <a:t>Default</a:t>
            </a:r>
            <a:r>
              <a:rPr sz="1600" spc="-4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updating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strategy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Kubernetes.</a:t>
            </a:r>
            <a:endParaRPr sz="1600">
              <a:latin typeface="Arial MT"/>
              <a:cs typeface="Arial MT"/>
            </a:endParaRPr>
          </a:p>
          <a:p>
            <a:pPr marL="363211" indent="-346278">
              <a:lnSpc>
                <a:spcPts val="1913"/>
              </a:lnSpc>
              <a:buChar char="-"/>
              <a:tabLst>
                <a:tab pos="363211" algn="l"/>
              </a:tabLst>
            </a:pPr>
            <a:r>
              <a:rPr sz="1600" dirty="0">
                <a:latin typeface="Arial MT"/>
                <a:cs typeface="Arial MT"/>
              </a:rPr>
              <a:t>It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can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take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sometime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complete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update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process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168" y="3515989"/>
            <a:ext cx="19295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How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13" dirty="0">
                <a:latin typeface="Arial MT"/>
                <a:cs typeface="Arial MT"/>
              </a:rPr>
              <a:t> works?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167" y="4256654"/>
            <a:ext cx="10155767" cy="124649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6933" marR="205735">
              <a:lnSpc>
                <a:spcPts val="1893"/>
              </a:lnSpc>
              <a:spcBef>
                <a:spcPts val="220"/>
              </a:spcBef>
            </a:pPr>
            <a:r>
              <a:rPr sz="1600" dirty="0">
                <a:latin typeface="Arial MT"/>
                <a:cs typeface="Arial MT"/>
              </a:rPr>
              <a:t>Slowly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rollout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replacing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instances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after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other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until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instances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successfully </a:t>
            </a:r>
            <a:r>
              <a:rPr sz="1600" dirty="0">
                <a:latin typeface="Arial MT"/>
                <a:cs typeface="Arial MT"/>
              </a:rPr>
              <a:t>rolled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27" dirty="0">
                <a:latin typeface="Arial MT"/>
                <a:cs typeface="Arial MT"/>
              </a:rPr>
              <a:t>out.</a:t>
            </a:r>
            <a:endParaRPr sz="1600">
              <a:latin typeface="Arial MT"/>
              <a:cs typeface="Arial MT"/>
            </a:endParaRPr>
          </a:p>
          <a:p>
            <a:pPr marL="16933" marR="6773">
              <a:lnSpc>
                <a:spcPts val="1907"/>
              </a:lnSpc>
            </a:pPr>
            <a:r>
              <a:rPr sz="1600" dirty="0">
                <a:latin typeface="Arial MT"/>
                <a:cs typeface="Arial MT"/>
              </a:rPr>
              <a:t>Assume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there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10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instances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version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which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running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behind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LB.</a:t>
            </a:r>
            <a:r>
              <a:rPr sz="1600" spc="-5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update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strategy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starts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27" dirty="0">
                <a:latin typeface="Arial MT"/>
                <a:cs typeface="Arial MT"/>
              </a:rPr>
              <a:t>with </a:t>
            </a:r>
            <a:r>
              <a:rPr sz="1600" dirty="0">
                <a:latin typeface="Arial MT"/>
                <a:cs typeface="Arial MT"/>
              </a:rPr>
              <a:t>one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instance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deployed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ready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accept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traffic,</a:t>
            </a:r>
            <a:r>
              <a:rPr sz="1600" spc="4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one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instance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version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7" dirty="0">
                <a:latin typeface="Arial MT"/>
                <a:cs typeface="Arial MT"/>
              </a:rPr>
              <a:t> </a:t>
            </a:r>
            <a:r>
              <a:rPr sz="1600" spc="-33" dirty="0">
                <a:latin typeface="Arial MT"/>
                <a:cs typeface="Arial MT"/>
              </a:rPr>
              <a:t>is </a:t>
            </a:r>
            <a:r>
              <a:rPr sz="1600" dirty="0">
                <a:latin typeface="Arial MT"/>
                <a:cs typeface="Arial MT"/>
              </a:rPr>
              <a:t>removed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27" dirty="0">
                <a:latin typeface="Arial MT"/>
                <a:cs typeface="Arial MT"/>
              </a:rPr>
              <a:t>pool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6837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83" y="507942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/>
              <a:t>Deployment</a:t>
            </a:r>
            <a:r>
              <a:rPr spc="-147" dirty="0"/>
              <a:t> </a:t>
            </a:r>
            <a:r>
              <a:rPr dirty="0"/>
              <a:t>Type</a:t>
            </a:r>
            <a:r>
              <a:rPr spc="-80" dirty="0"/>
              <a:t> </a:t>
            </a:r>
            <a:r>
              <a:rPr dirty="0"/>
              <a:t>-</a:t>
            </a:r>
            <a:r>
              <a:rPr spc="-80" dirty="0"/>
              <a:t> </a:t>
            </a:r>
            <a:r>
              <a:rPr spc="-13" dirty="0"/>
              <a:t>Canary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4940" y="1560187"/>
            <a:ext cx="135212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1358" indent="-334425">
              <a:spcBef>
                <a:spcPts val="133"/>
              </a:spcBef>
              <a:buChar char="•"/>
              <a:tabLst>
                <a:tab pos="351358" algn="l"/>
              </a:tabLst>
            </a:pPr>
            <a:r>
              <a:rPr sz="2400" spc="-13" dirty="0">
                <a:latin typeface="Arial MT"/>
                <a:cs typeface="Arial MT"/>
              </a:rPr>
              <a:t>Canary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183" y="2669153"/>
            <a:ext cx="919480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63211" algn="l"/>
              </a:tabLst>
            </a:pPr>
            <a:r>
              <a:rPr sz="1600" spc="-67" dirty="0">
                <a:latin typeface="Arial MT"/>
                <a:cs typeface="Arial MT"/>
              </a:rPr>
              <a:t>-</a:t>
            </a:r>
            <a:r>
              <a:rPr sz="1600" dirty="0">
                <a:latin typeface="Arial MT"/>
                <a:cs typeface="Arial MT"/>
              </a:rPr>
              <a:t>	Ideal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deployment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method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for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someone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who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want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test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newer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before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it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deployed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100%.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250" y="3274687"/>
            <a:ext cx="19295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How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13" dirty="0">
                <a:latin typeface="Arial MT"/>
                <a:cs typeface="Arial MT"/>
              </a:rPr>
              <a:t> works?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250" y="4015352"/>
            <a:ext cx="10309012" cy="149699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method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gradually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shifting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production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traffic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version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33" dirty="0">
                <a:latin typeface="Arial MT"/>
                <a:cs typeface="Arial MT"/>
              </a:rPr>
              <a:t>B.</a:t>
            </a:r>
            <a:endParaRPr sz="1600">
              <a:latin typeface="Arial MT"/>
              <a:cs typeface="Arial MT"/>
            </a:endParaRPr>
          </a:p>
          <a:p>
            <a:pPr>
              <a:spcBef>
                <a:spcPts val="113"/>
              </a:spcBef>
            </a:pPr>
            <a:endParaRPr sz="1600">
              <a:latin typeface="Arial MT"/>
              <a:cs typeface="Arial MT"/>
            </a:endParaRPr>
          </a:p>
          <a:p>
            <a:pPr marL="16933" marR="6773">
              <a:lnSpc>
                <a:spcPts val="1907"/>
              </a:lnSpc>
            </a:pPr>
            <a:r>
              <a:rPr sz="1600" dirty="0">
                <a:latin typeface="Arial MT"/>
                <a:cs typeface="Arial MT"/>
              </a:rPr>
              <a:t>Lets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imagine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that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there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about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10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instances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app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version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running</a:t>
            </a:r>
            <a:r>
              <a:rPr sz="1600" spc="-1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inside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cluster.</a:t>
            </a:r>
            <a:r>
              <a:rPr sz="1600" spc="-47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You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Canary </a:t>
            </a:r>
            <a:r>
              <a:rPr sz="1600" dirty="0">
                <a:latin typeface="Arial MT"/>
                <a:cs typeface="Arial MT"/>
              </a:rPr>
              <a:t>deployment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when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dont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want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upgrade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instances.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Let's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say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upgraded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2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instances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</a:t>
            </a:r>
            <a:r>
              <a:rPr sz="1600" spc="-107" dirty="0">
                <a:latin typeface="Arial MT"/>
                <a:cs typeface="Arial MT"/>
              </a:rPr>
              <a:t> </a:t>
            </a:r>
            <a:r>
              <a:rPr sz="1600" spc="-67" dirty="0">
                <a:latin typeface="Arial MT"/>
                <a:cs typeface="Arial MT"/>
              </a:rPr>
              <a:t>A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some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testing.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If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test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results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are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good,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upgrade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remaining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8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instances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33" dirty="0">
                <a:latin typeface="Arial MT"/>
                <a:cs typeface="Arial MT"/>
              </a:rPr>
              <a:t>B. </a:t>
            </a:r>
            <a:r>
              <a:rPr sz="1600" spc="-13" dirty="0">
                <a:latin typeface="Arial MT"/>
                <a:cs typeface="Arial MT"/>
              </a:rPr>
              <a:t>Say,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your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ready,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you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completely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shut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down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version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spc="-33" dirty="0">
                <a:latin typeface="Arial MT"/>
                <a:cs typeface="Arial MT"/>
              </a:rPr>
              <a:t>A.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6857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857" y="262572"/>
            <a:ext cx="140208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Deployment</a:t>
            </a:r>
            <a:r>
              <a:rPr spc="-13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Type</a:t>
            </a:r>
            <a:r>
              <a:rPr spc="-6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–</a:t>
            </a:r>
            <a:r>
              <a:rPr spc="-6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Blue</a:t>
            </a:r>
            <a:r>
              <a:rPr spc="-60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Green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7857" y="1560189"/>
            <a:ext cx="19109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1358" indent="-334425">
              <a:spcBef>
                <a:spcPts val="133"/>
              </a:spcBef>
              <a:buChar char="•"/>
              <a:tabLst>
                <a:tab pos="351358" algn="l"/>
              </a:tabLst>
            </a:pPr>
            <a:r>
              <a:rPr sz="2400" dirty="0">
                <a:latin typeface="Arial MT"/>
                <a:cs typeface="Arial MT"/>
              </a:rPr>
              <a:t>Blue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Green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099" y="2300854"/>
            <a:ext cx="307848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63211" algn="l"/>
              </a:tabLst>
            </a:pPr>
            <a:r>
              <a:rPr sz="1600" spc="-67" dirty="0">
                <a:latin typeface="Arial MT"/>
                <a:cs typeface="Arial MT"/>
              </a:rPr>
              <a:t>-</a:t>
            </a:r>
            <a:r>
              <a:rPr sz="1600" dirty="0">
                <a:latin typeface="Arial MT"/>
                <a:cs typeface="Arial MT"/>
              </a:rPr>
              <a:t>	Instance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roll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out</a:t>
            </a:r>
            <a:r>
              <a:rPr sz="1600" spc="-33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and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roll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back.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168" y="3274689"/>
            <a:ext cx="192955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 MT"/>
                <a:cs typeface="Arial MT"/>
              </a:rPr>
              <a:t>How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it</a:t>
            </a:r>
            <a:r>
              <a:rPr sz="2400" spc="-13" dirty="0">
                <a:latin typeface="Arial MT"/>
                <a:cs typeface="Arial MT"/>
              </a:rPr>
              <a:t> works?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167" y="4015354"/>
            <a:ext cx="9763760" cy="988305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dirty="0">
                <a:latin typeface="Arial MT"/>
                <a:cs typeface="Arial MT"/>
              </a:rPr>
              <a:t>Using</a:t>
            </a:r>
            <a:r>
              <a:rPr sz="1600" spc="-4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this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method,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B(which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GREEN)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deployed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along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side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version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A(which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BLUE)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exactly </a:t>
            </a:r>
            <a:r>
              <a:rPr sz="1600" dirty="0">
                <a:latin typeface="Arial MT"/>
                <a:cs typeface="Arial MT"/>
              </a:rPr>
              <a:t>same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amount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of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instances.</a:t>
            </a:r>
            <a:endParaRPr sz="1600">
              <a:latin typeface="Arial MT"/>
              <a:cs typeface="Arial MT"/>
            </a:endParaRPr>
          </a:p>
          <a:p>
            <a:pPr marL="16933">
              <a:lnSpc>
                <a:spcPts val="1820"/>
              </a:lnSpc>
            </a:pPr>
            <a:r>
              <a:rPr sz="1600" dirty="0">
                <a:latin typeface="Arial MT"/>
                <a:cs typeface="Arial MT"/>
              </a:rPr>
              <a:t>After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testing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new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with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all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requirement,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traffic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switched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from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13" dirty="0">
                <a:latin typeface="Arial MT"/>
                <a:cs typeface="Arial MT"/>
              </a:rPr>
              <a:t>version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</a:t>
            </a:r>
            <a:r>
              <a:rPr sz="1600" spc="-10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to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version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B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at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the</a:t>
            </a:r>
            <a:r>
              <a:rPr sz="1600" spc="-27" dirty="0">
                <a:latin typeface="Arial MT"/>
                <a:cs typeface="Arial MT"/>
              </a:rPr>
              <a:t> </a:t>
            </a:r>
            <a:r>
              <a:rPr sz="1600" spc="-33" dirty="0">
                <a:latin typeface="Arial MT"/>
                <a:cs typeface="Arial MT"/>
              </a:rPr>
              <a:t>LB</a:t>
            </a:r>
            <a:endParaRPr sz="1600">
              <a:latin typeface="Arial MT"/>
              <a:cs typeface="Arial MT"/>
            </a:endParaRPr>
          </a:p>
          <a:p>
            <a:pPr marL="16933">
              <a:lnSpc>
                <a:spcPts val="1913"/>
              </a:lnSpc>
            </a:pPr>
            <a:r>
              <a:rPr sz="1600" spc="-13" dirty="0">
                <a:latin typeface="Arial MT"/>
                <a:cs typeface="Arial MT"/>
              </a:rPr>
              <a:t>level.</a:t>
            </a:r>
            <a:endParaRPr sz="16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0345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48" y="0"/>
            <a:ext cx="4988352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Demo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- </a:t>
            </a:r>
            <a:r>
              <a:rPr spc="-13" dirty="0">
                <a:solidFill>
                  <a:srgbClr val="002060"/>
                </a:solidFill>
              </a:rPr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9231" y="1497353"/>
            <a:ext cx="3454400" cy="420798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 indent="-184569">
              <a:spcBef>
                <a:spcPts val="133"/>
              </a:spcBef>
              <a:buChar char="-"/>
              <a:tabLst>
                <a:tab pos="201502" algn="l"/>
              </a:tabLst>
            </a:pP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Manifest</a:t>
            </a:r>
            <a:r>
              <a:rPr sz="2400" spc="-53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53636C"/>
                </a:solidFill>
                <a:latin typeface="Arial MT"/>
                <a:cs typeface="Arial MT"/>
              </a:rPr>
              <a:t>file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160"/>
              </a:spcBef>
              <a:buClr>
                <a:srgbClr val="53636C"/>
              </a:buClr>
              <a:buFont typeface="Arial MT"/>
              <a:buChar char="-"/>
            </a:pPr>
            <a:endParaRPr sz="2400">
              <a:latin typeface="Arial MT"/>
              <a:cs typeface="Arial MT"/>
            </a:endParaRPr>
          </a:p>
          <a:p>
            <a:pPr marL="201502" indent="-184569">
              <a:buChar char="-"/>
              <a:tabLst>
                <a:tab pos="201502" algn="l"/>
              </a:tabLst>
            </a:pP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Deploy</a:t>
            </a:r>
            <a:r>
              <a:rPr sz="2400" spc="-20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app</a:t>
            </a:r>
            <a:r>
              <a:rPr sz="2400" spc="-20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using</a:t>
            </a:r>
            <a:r>
              <a:rPr sz="2400" spc="-20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53636C"/>
                </a:solidFill>
                <a:latin typeface="Arial MT"/>
                <a:cs typeface="Arial MT"/>
              </a:rPr>
              <a:t>RS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160"/>
              </a:spcBef>
              <a:buClr>
                <a:srgbClr val="53636C"/>
              </a:buClr>
              <a:buFont typeface="Arial MT"/>
              <a:buChar char="-"/>
            </a:pPr>
            <a:endParaRPr sz="2400">
              <a:latin typeface="Arial MT"/>
              <a:cs typeface="Arial MT"/>
            </a:endParaRPr>
          </a:p>
          <a:p>
            <a:pPr marL="201502" indent="-184569">
              <a:buChar char="-"/>
              <a:tabLst>
                <a:tab pos="201502" algn="l"/>
              </a:tabLst>
            </a:pP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Display</a:t>
            </a:r>
            <a:r>
              <a:rPr sz="2400" spc="-40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and</a:t>
            </a:r>
            <a:r>
              <a:rPr sz="2400" spc="-27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validate</a:t>
            </a:r>
            <a:r>
              <a:rPr sz="2400" spc="-27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53636C"/>
                </a:solidFill>
                <a:latin typeface="Arial MT"/>
                <a:cs typeface="Arial MT"/>
              </a:rPr>
              <a:t>RS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160"/>
              </a:spcBef>
              <a:buClr>
                <a:srgbClr val="53636C"/>
              </a:buClr>
              <a:buFont typeface="Arial MT"/>
              <a:buChar char="-"/>
            </a:pPr>
            <a:endParaRPr sz="2400">
              <a:latin typeface="Arial MT"/>
              <a:cs typeface="Arial MT"/>
            </a:endParaRPr>
          </a:p>
          <a:p>
            <a:pPr marL="196422" indent="-179489">
              <a:buChar char="-"/>
              <a:tabLst>
                <a:tab pos="196422" algn="l"/>
              </a:tabLst>
            </a:pPr>
            <a:r>
              <a:rPr sz="2400" spc="-47" dirty="0">
                <a:solidFill>
                  <a:srgbClr val="53636C"/>
                </a:solidFill>
                <a:latin typeface="Arial MT"/>
                <a:cs typeface="Arial MT"/>
              </a:rPr>
              <a:t>Test</a:t>
            </a:r>
            <a:r>
              <a:rPr sz="2400" spc="-53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–</a:t>
            </a:r>
            <a:r>
              <a:rPr sz="2400" spc="-47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Node</a:t>
            </a:r>
            <a:r>
              <a:rPr sz="2400" spc="-53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53636C"/>
                </a:solidFill>
                <a:latin typeface="Arial MT"/>
                <a:cs typeface="Arial MT"/>
              </a:rPr>
              <a:t>Fails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160"/>
              </a:spcBef>
              <a:buClr>
                <a:srgbClr val="53636C"/>
              </a:buClr>
              <a:buFont typeface="Arial MT"/>
              <a:buChar char="-"/>
            </a:pPr>
            <a:endParaRPr sz="2400">
              <a:latin typeface="Arial MT"/>
              <a:cs typeface="Arial MT"/>
            </a:endParaRPr>
          </a:p>
          <a:p>
            <a:pPr marL="397077" indent="-329345">
              <a:buChar char="-"/>
              <a:tabLst>
                <a:tab pos="397077" algn="l"/>
              </a:tabLst>
            </a:pPr>
            <a:r>
              <a:rPr sz="2400" spc="-47" dirty="0">
                <a:solidFill>
                  <a:srgbClr val="53636C"/>
                </a:solidFill>
                <a:latin typeface="Arial MT"/>
                <a:cs typeface="Arial MT"/>
              </a:rPr>
              <a:t>Test</a:t>
            </a:r>
            <a:r>
              <a:rPr sz="2400" spc="-53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–</a:t>
            </a:r>
            <a:r>
              <a:rPr sz="2400" spc="-53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Scale</a:t>
            </a:r>
            <a:r>
              <a:rPr sz="2400" spc="-53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spc="-33" dirty="0">
                <a:solidFill>
                  <a:srgbClr val="53636C"/>
                </a:solidFill>
                <a:latin typeface="Arial MT"/>
                <a:cs typeface="Arial MT"/>
              </a:rPr>
              <a:t>Up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160"/>
              </a:spcBef>
              <a:buClr>
                <a:srgbClr val="53636C"/>
              </a:buClr>
              <a:buFont typeface="Arial MT"/>
              <a:buChar char="-"/>
            </a:pPr>
            <a:endParaRPr sz="2400">
              <a:latin typeface="Arial MT"/>
              <a:cs typeface="Arial MT"/>
            </a:endParaRPr>
          </a:p>
          <a:p>
            <a:pPr marL="196422" indent="-179489">
              <a:buChar char="-"/>
              <a:tabLst>
                <a:tab pos="196422" algn="l"/>
              </a:tabLst>
            </a:pPr>
            <a:r>
              <a:rPr sz="2400" spc="-47" dirty="0">
                <a:solidFill>
                  <a:srgbClr val="53636C"/>
                </a:solidFill>
                <a:latin typeface="Arial MT"/>
                <a:cs typeface="Arial MT"/>
              </a:rPr>
              <a:t>Test</a:t>
            </a:r>
            <a:r>
              <a:rPr sz="2400" spc="-53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–</a:t>
            </a:r>
            <a:r>
              <a:rPr sz="2400" spc="-53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3636C"/>
                </a:solidFill>
                <a:latin typeface="Arial MT"/>
                <a:cs typeface="Arial MT"/>
              </a:rPr>
              <a:t>Scale</a:t>
            </a:r>
            <a:r>
              <a:rPr sz="2400" spc="-53" dirty="0">
                <a:solidFill>
                  <a:srgbClr val="53636C"/>
                </a:solidFill>
                <a:latin typeface="Arial MT"/>
                <a:cs typeface="Arial MT"/>
              </a:rPr>
              <a:t> </a:t>
            </a:r>
            <a:r>
              <a:rPr sz="2400" spc="-27" dirty="0">
                <a:solidFill>
                  <a:srgbClr val="53636C"/>
                </a:solidFill>
                <a:latin typeface="Arial MT"/>
                <a:cs typeface="Arial MT"/>
              </a:rPr>
              <a:t>Down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4930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100" y="186265"/>
            <a:ext cx="808355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Deployment</a:t>
            </a:r>
            <a:r>
              <a:rPr spc="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Manifest</a:t>
            </a:r>
            <a:r>
              <a:rPr spc="20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639" y="1173984"/>
            <a:ext cx="3375093" cy="514486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156615" y="2778177"/>
            <a:ext cx="779780" cy="1869440"/>
          </a:xfrm>
          <a:custGeom>
            <a:avLst/>
            <a:gdLst/>
            <a:ahLst/>
            <a:cxnLst/>
            <a:rect l="l" t="t" r="r" b="b"/>
            <a:pathLst>
              <a:path w="584835" h="1402079">
                <a:moveTo>
                  <a:pt x="0" y="0"/>
                </a:moveTo>
                <a:lnTo>
                  <a:pt x="77707" y="1740"/>
                </a:lnTo>
                <a:lnTo>
                  <a:pt x="147533" y="6651"/>
                </a:lnTo>
                <a:lnTo>
                  <a:pt x="206693" y="14268"/>
                </a:lnTo>
                <a:lnTo>
                  <a:pt x="252399" y="24128"/>
                </a:lnTo>
                <a:lnTo>
                  <a:pt x="281867" y="35765"/>
                </a:lnTo>
                <a:lnTo>
                  <a:pt x="292308" y="48716"/>
                </a:lnTo>
                <a:lnTo>
                  <a:pt x="292308" y="652073"/>
                </a:lnTo>
                <a:lnTo>
                  <a:pt x="302750" y="665024"/>
                </a:lnTo>
                <a:lnTo>
                  <a:pt x="377923" y="686521"/>
                </a:lnTo>
                <a:lnTo>
                  <a:pt x="437083" y="694138"/>
                </a:lnTo>
                <a:lnTo>
                  <a:pt x="506909" y="699049"/>
                </a:lnTo>
                <a:lnTo>
                  <a:pt x="584617" y="700789"/>
                </a:lnTo>
                <a:lnTo>
                  <a:pt x="506909" y="702530"/>
                </a:lnTo>
                <a:lnTo>
                  <a:pt x="437083" y="707441"/>
                </a:lnTo>
                <a:lnTo>
                  <a:pt x="377923" y="715058"/>
                </a:lnTo>
                <a:lnTo>
                  <a:pt x="332217" y="724918"/>
                </a:lnTo>
                <a:lnTo>
                  <a:pt x="292308" y="749505"/>
                </a:lnTo>
                <a:lnTo>
                  <a:pt x="292308" y="1352863"/>
                </a:lnTo>
                <a:lnTo>
                  <a:pt x="281867" y="1365814"/>
                </a:lnTo>
                <a:lnTo>
                  <a:pt x="252399" y="1377451"/>
                </a:lnTo>
                <a:lnTo>
                  <a:pt x="206693" y="1387311"/>
                </a:lnTo>
                <a:lnTo>
                  <a:pt x="147533" y="1394928"/>
                </a:lnTo>
                <a:lnTo>
                  <a:pt x="77707" y="1399839"/>
                </a:lnTo>
                <a:lnTo>
                  <a:pt x="0" y="1401579"/>
                </a:lnTo>
              </a:path>
            </a:pathLst>
          </a:custGeom>
          <a:ln w="9524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156615" y="4760208"/>
            <a:ext cx="779780" cy="1598507"/>
          </a:xfrm>
          <a:custGeom>
            <a:avLst/>
            <a:gdLst/>
            <a:ahLst/>
            <a:cxnLst/>
            <a:rect l="l" t="t" r="r" b="b"/>
            <a:pathLst>
              <a:path w="584835" h="1198879">
                <a:moveTo>
                  <a:pt x="0" y="0"/>
                </a:moveTo>
                <a:lnTo>
                  <a:pt x="77707" y="1740"/>
                </a:lnTo>
                <a:lnTo>
                  <a:pt x="147533" y="6651"/>
                </a:lnTo>
                <a:lnTo>
                  <a:pt x="206693" y="14268"/>
                </a:lnTo>
                <a:lnTo>
                  <a:pt x="252399" y="24128"/>
                </a:lnTo>
                <a:lnTo>
                  <a:pt x="281867" y="35765"/>
                </a:lnTo>
                <a:lnTo>
                  <a:pt x="292308" y="48715"/>
                </a:lnTo>
                <a:lnTo>
                  <a:pt x="292308" y="550456"/>
                </a:lnTo>
                <a:lnTo>
                  <a:pt x="302750" y="563407"/>
                </a:lnTo>
                <a:lnTo>
                  <a:pt x="377923" y="584904"/>
                </a:lnTo>
                <a:lnTo>
                  <a:pt x="437083" y="592521"/>
                </a:lnTo>
                <a:lnTo>
                  <a:pt x="506909" y="597432"/>
                </a:lnTo>
                <a:lnTo>
                  <a:pt x="584617" y="599172"/>
                </a:lnTo>
                <a:lnTo>
                  <a:pt x="506909" y="600913"/>
                </a:lnTo>
                <a:lnTo>
                  <a:pt x="437083" y="605824"/>
                </a:lnTo>
                <a:lnTo>
                  <a:pt x="377923" y="613441"/>
                </a:lnTo>
                <a:lnTo>
                  <a:pt x="332217" y="623301"/>
                </a:lnTo>
                <a:lnTo>
                  <a:pt x="292308" y="647888"/>
                </a:lnTo>
                <a:lnTo>
                  <a:pt x="292308" y="1149629"/>
                </a:lnTo>
                <a:lnTo>
                  <a:pt x="281867" y="1162580"/>
                </a:lnTo>
                <a:lnTo>
                  <a:pt x="252399" y="1174217"/>
                </a:lnTo>
                <a:lnTo>
                  <a:pt x="206693" y="1184077"/>
                </a:lnTo>
                <a:lnTo>
                  <a:pt x="147533" y="1191694"/>
                </a:lnTo>
                <a:lnTo>
                  <a:pt x="77707" y="1196605"/>
                </a:lnTo>
                <a:lnTo>
                  <a:pt x="0" y="1198345"/>
                </a:lnTo>
              </a:path>
            </a:pathLst>
          </a:custGeom>
          <a:ln w="9524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6483176" y="3379471"/>
            <a:ext cx="15053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13" dirty="0">
                <a:latin typeface="Arial MT"/>
                <a:cs typeface="Arial MT"/>
              </a:rPr>
              <a:t>ReplicaSet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64357" y="5332515"/>
            <a:ext cx="7289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Arial MT"/>
                <a:cs typeface="Arial MT"/>
              </a:rPr>
              <a:t>Pods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043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55928"/>
            <a:ext cx="10515600" cy="1343958"/>
          </a:xfrm>
          <a:prstGeom prst="rect">
            <a:avLst/>
          </a:prstGeom>
        </p:spPr>
        <p:txBody>
          <a:bodyPr vert="horz" wrap="square" lIns="0" tIns="144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140"/>
              </a:spcBef>
            </a:pPr>
            <a:r>
              <a:rPr dirty="0">
                <a:solidFill>
                  <a:srgbClr val="0070C0"/>
                </a:solidFill>
              </a:rPr>
              <a:t>Control</a:t>
            </a:r>
            <a:r>
              <a:rPr spc="-33" dirty="0">
                <a:solidFill>
                  <a:srgbClr val="0070C0"/>
                </a:solidFill>
              </a:rPr>
              <a:t> </a:t>
            </a:r>
            <a:r>
              <a:rPr spc="-13" dirty="0">
                <a:solidFill>
                  <a:srgbClr val="0070C0"/>
                </a:solidFill>
              </a:rPr>
              <a:t>Ships..</a:t>
            </a:r>
          </a:p>
          <a:p>
            <a:pPr marL="16933">
              <a:lnSpc>
                <a:spcPct val="100000"/>
              </a:lnSpc>
              <a:spcBef>
                <a:spcPts val="720"/>
              </a:spcBef>
            </a:pPr>
            <a:r>
              <a:rPr sz="2800" dirty="0">
                <a:solidFill>
                  <a:srgbClr val="595959"/>
                </a:solidFill>
              </a:rPr>
              <a:t>Manage,</a:t>
            </a:r>
            <a:r>
              <a:rPr sz="2800" spc="-4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Plan,</a:t>
            </a:r>
            <a:r>
              <a:rPr sz="2800" spc="-3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Schedule,</a:t>
            </a:r>
            <a:r>
              <a:rPr sz="2800" spc="-27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Monitor</a:t>
            </a:r>
            <a:r>
              <a:rPr sz="2800" spc="-33" dirty="0">
                <a:solidFill>
                  <a:srgbClr val="595959"/>
                </a:solidFill>
              </a:rPr>
              <a:t> </a:t>
            </a:r>
            <a:r>
              <a:rPr sz="2800" dirty="0">
                <a:solidFill>
                  <a:srgbClr val="595959"/>
                </a:solidFill>
              </a:rPr>
              <a:t>~</a:t>
            </a:r>
            <a:r>
              <a:rPr sz="2800" spc="33" dirty="0">
                <a:solidFill>
                  <a:srgbClr val="595959"/>
                </a:solidFill>
              </a:rPr>
              <a:t> </a:t>
            </a:r>
            <a:r>
              <a:rPr sz="2800" spc="-13" dirty="0">
                <a:solidFill>
                  <a:srgbClr val="7030A0"/>
                </a:solidFill>
              </a:rPr>
              <a:t>Master</a:t>
            </a:r>
            <a:endParaRPr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2057400"/>
            <a:ext cx="577702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0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369" y="304313"/>
            <a:ext cx="10862131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pc="-13" dirty="0">
                <a:solidFill>
                  <a:srgbClr val="002060"/>
                </a:solidFill>
              </a:rPr>
              <a:t>Deployment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370" y="1419871"/>
            <a:ext cx="11079239" cy="16917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369" y="3352010"/>
            <a:ext cx="11079239" cy="1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8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536224" y="553229"/>
            <a:ext cx="9988409" cy="607003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Deployment =&gt;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Pods</a:t>
            </a:r>
            <a:r>
              <a:rPr spc="1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+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ReplicaSet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062" y="1924582"/>
            <a:ext cx="5831076" cy="18901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77364" y="1348441"/>
            <a:ext cx="3854515" cy="34519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507073" y="1167618"/>
            <a:ext cx="1116753" cy="173808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Deployment</a:t>
            </a:r>
            <a:endParaRPr sz="1600">
              <a:latin typeface="Arial MT"/>
              <a:cs typeface="Arial MT"/>
            </a:endParaRPr>
          </a:p>
          <a:p>
            <a:pPr>
              <a:spcBef>
                <a:spcPts val="1092"/>
              </a:spcBef>
            </a:pPr>
            <a:endParaRPr sz="1600">
              <a:latin typeface="Arial MT"/>
              <a:cs typeface="Arial MT"/>
            </a:endParaRPr>
          </a:p>
          <a:p>
            <a:pPr marL="32173"/>
            <a:r>
              <a:rPr sz="1600" spc="-13" dirty="0">
                <a:latin typeface="Arial MT"/>
                <a:cs typeface="Arial MT"/>
              </a:rPr>
              <a:t>ReplicaSet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600">
              <a:latin typeface="Arial MT"/>
              <a:cs typeface="Arial MT"/>
            </a:endParaRPr>
          </a:p>
          <a:p>
            <a:pPr>
              <a:spcBef>
                <a:spcPts val="827"/>
              </a:spcBef>
            </a:pPr>
            <a:endParaRPr sz="1600">
              <a:latin typeface="Arial MT"/>
              <a:cs typeface="Arial MT"/>
            </a:endParaRPr>
          </a:p>
          <a:p>
            <a:pPr marL="215048"/>
            <a:r>
              <a:rPr sz="1600" spc="-27" dirty="0">
                <a:latin typeface="Arial MT"/>
                <a:cs typeface="Arial MT"/>
              </a:rPr>
              <a:t>Pods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15561"/>
            <a:ext cx="3657600" cy="205976"/>
          </a:xfrm>
          <a:prstGeom prst="rect">
            <a:avLst/>
          </a:prstGeom>
        </p:spPr>
        <p:txBody>
          <a:bodyPr vert="horz" wrap="square" lIns="0" tIns="847" rIns="0" bIns="0" rtlCol="0" anchor="ctr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spc="-33" dirty="0"/>
              <a:pPr marL="50799">
                <a:spcBef>
                  <a:spcPts val="7"/>
                </a:spcBef>
              </a:pPr>
              <a:t>81</a:t>
            </a:fld>
            <a:endParaRPr spc="-33" dirty="0"/>
          </a:p>
        </p:txBody>
      </p:sp>
    </p:spTree>
    <p:extLst>
      <p:ext uri="{BB962C8B-B14F-4D97-AF65-F5344CB8AC3E}">
        <p14:creationId xmlns:p14="http://schemas.microsoft.com/office/powerpoint/2010/main" val="22709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485" y="171880"/>
            <a:ext cx="11057165" cy="1332924"/>
          </a:xfrm>
          <a:prstGeom prst="rect">
            <a:avLst/>
          </a:prstGeom>
        </p:spPr>
        <p:txBody>
          <a:bodyPr vert="horz" wrap="square" lIns="0" tIns="261297" rIns="0" bIns="0" rtlCol="0" anchor="ctr">
            <a:spAutoFit/>
          </a:bodyPr>
          <a:lstStyle/>
          <a:p>
            <a:pPr marL="16933" marR="6773">
              <a:lnSpc>
                <a:spcPts val="4107"/>
              </a:lnSpc>
              <a:spcBef>
                <a:spcPts val="687"/>
              </a:spcBef>
            </a:pPr>
            <a:r>
              <a:rPr dirty="0"/>
              <a:t>3</a:t>
            </a:r>
            <a:r>
              <a:rPr spc="27" dirty="0"/>
              <a:t> </a:t>
            </a:r>
            <a:r>
              <a:rPr dirty="0">
                <a:solidFill>
                  <a:srgbClr val="002060"/>
                </a:solidFill>
              </a:rPr>
              <a:t>Instances</a:t>
            </a:r>
            <a:r>
              <a:rPr spc="2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of</a:t>
            </a:r>
            <a:r>
              <a:rPr spc="20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same</a:t>
            </a:r>
            <a:r>
              <a:rPr spc="2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Nginx</a:t>
            </a:r>
            <a:r>
              <a:rPr spc="-193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Apps</a:t>
            </a:r>
            <a:r>
              <a:rPr spc="2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running</a:t>
            </a:r>
            <a:r>
              <a:rPr spc="2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in</a:t>
            </a:r>
            <a:r>
              <a:rPr spc="20" dirty="0">
                <a:solidFill>
                  <a:srgbClr val="002060"/>
                </a:solidFill>
              </a:rPr>
              <a:t> </a:t>
            </a:r>
            <a:r>
              <a:rPr lang="en-US" spc="20" dirty="0" smtClean="0">
                <a:solidFill>
                  <a:srgbClr val="002060"/>
                </a:solidFill>
              </a:rPr>
              <a:t/>
            </a:r>
            <a:br>
              <a:rPr lang="en-US" spc="20" dirty="0" smtClean="0">
                <a:solidFill>
                  <a:srgbClr val="002060"/>
                </a:solidFill>
              </a:rPr>
            </a:br>
            <a:r>
              <a:rPr lang="en-US" spc="20" dirty="0">
                <a:solidFill>
                  <a:srgbClr val="002060"/>
                </a:solidFill>
              </a:rPr>
              <a:t> </a:t>
            </a:r>
            <a:r>
              <a:rPr lang="en-US" spc="20" dirty="0" smtClean="0">
                <a:solidFill>
                  <a:srgbClr val="002060"/>
                </a:solidFill>
              </a:rPr>
              <a:t>   </a:t>
            </a:r>
            <a:r>
              <a:rPr dirty="0" smtClean="0">
                <a:solidFill>
                  <a:srgbClr val="002060"/>
                </a:solidFill>
              </a:rPr>
              <a:t>the</a:t>
            </a:r>
            <a:r>
              <a:rPr spc="27" dirty="0" smtClean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form </a:t>
            </a:r>
            <a:r>
              <a:rPr dirty="0">
                <a:solidFill>
                  <a:srgbClr val="002060"/>
                </a:solidFill>
              </a:rPr>
              <a:t>of</a:t>
            </a:r>
            <a:r>
              <a:rPr spc="13" dirty="0">
                <a:solidFill>
                  <a:srgbClr val="002060"/>
                </a:solidFill>
              </a:rPr>
              <a:t> </a:t>
            </a:r>
            <a:r>
              <a:rPr spc="-27" dirty="0">
                <a:solidFill>
                  <a:srgbClr val="002060"/>
                </a:solidFill>
              </a:rPr>
              <a:t>Pods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86" y="1790008"/>
            <a:ext cx="11727281" cy="27674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85" y="5145396"/>
            <a:ext cx="11587239" cy="9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167" y="332667"/>
            <a:ext cx="11197167" cy="1229397"/>
          </a:xfrm>
          <a:prstGeom prst="rect">
            <a:avLst/>
          </a:prstGeom>
        </p:spPr>
        <p:txBody>
          <a:bodyPr vert="horz" wrap="square" lIns="0" tIns="87207" rIns="0" bIns="0" rtlCol="0">
            <a:spAutoFit/>
          </a:bodyPr>
          <a:lstStyle/>
          <a:p>
            <a:pPr marL="16933" marR="6773">
              <a:lnSpc>
                <a:spcPts val="4107"/>
              </a:lnSpc>
              <a:spcBef>
                <a:spcPts val="687"/>
              </a:spcBef>
            </a:pPr>
            <a:r>
              <a:rPr sz="3800" dirty="0">
                <a:solidFill>
                  <a:schemeClr val="bg1">
                    <a:lumMod val="75000"/>
                  </a:schemeClr>
                </a:solidFill>
                <a:latin typeface="Arial MT"/>
                <a:cs typeface="Arial MT"/>
              </a:rPr>
              <a:t>3</a:t>
            </a:r>
            <a:r>
              <a:rPr sz="3800" spc="27" dirty="0">
                <a:solidFill>
                  <a:srgbClr val="FFAB40"/>
                </a:solidFill>
                <a:latin typeface="Arial MT"/>
                <a:cs typeface="Arial MT"/>
              </a:rPr>
              <a:t> </a:t>
            </a:r>
            <a:r>
              <a:rPr sz="3800" dirty="0">
                <a:solidFill>
                  <a:srgbClr val="002060"/>
                </a:solidFill>
                <a:latin typeface="Arial MT"/>
                <a:cs typeface="Arial MT"/>
              </a:rPr>
              <a:t>Instances</a:t>
            </a:r>
            <a:r>
              <a:rPr sz="3800" spc="20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dirty="0">
                <a:solidFill>
                  <a:srgbClr val="002060"/>
                </a:solidFill>
                <a:latin typeface="Arial MT"/>
                <a:cs typeface="Arial MT"/>
              </a:rPr>
              <a:t>of</a:t>
            </a:r>
            <a:r>
              <a:rPr sz="3800" spc="20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dirty="0">
                <a:solidFill>
                  <a:srgbClr val="002060"/>
                </a:solidFill>
                <a:latin typeface="Arial MT"/>
                <a:cs typeface="Arial MT"/>
              </a:rPr>
              <a:t>same</a:t>
            </a:r>
            <a:r>
              <a:rPr sz="3800" spc="27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dirty="0">
                <a:solidFill>
                  <a:srgbClr val="002060"/>
                </a:solidFill>
                <a:latin typeface="Arial MT"/>
                <a:cs typeface="Arial MT"/>
              </a:rPr>
              <a:t>Nginx</a:t>
            </a:r>
            <a:r>
              <a:rPr sz="3800" spc="-193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dirty="0">
                <a:solidFill>
                  <a:srgbClr val="002060"/>
                </a:solidFill>
                <a:latin typeface="Arial MT"/>
                <a:cs typeface="Arial MT"/>
              </a:rPr>
              <a:t>Apps</a:t>
            </a:r>
            <a:r>
              <a:rPr sz="3800" spc="27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dirty="0">
                <a:solidFill>
                  <a:srgbClr val="002060"/>
                </a:solidFill>
                <a:latin typeface="Arial MT"/>
                <a:cs typeface="Arial MT"/>
              </a:rPr>
              <a:t>running</a:t>
            </a:r>
            <a:r>
              <a:rPr sz="3800" spc="27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dirty="0" smtClean="0">
                <a:solidFill>
                  <a:srgbClr val="002060"/>
                </a:solidFill>
                <a:latin typeface="Arial MT"/>
                <a:cs typeface="Arial MT"/>
              </a:rPr>
              <a:t>in</a:t>
            </a:r>
            <a:endParaRPr lang="en-US" sz="3800" dirty="0" smtClean="0">
              <a:solidFill>
                <a:srgbClr val="002060"/>
              </a:solidFill>
              <a:latin typeface="Arial MT"/>
              <a:cs typeface="Arial MT"/>
            </a:endParaRPr>
          </a:p>
          <a:p>
            <a:pPr marL="16933" marR="6773">
              <a:lnSpc>
                <a:spcPts val="4107"/>
              </a:lnSpc>
              <a:spcBef>
                <a:spcPts val="687"/>
              </a:spcBef>
            </a:pPr>
            <a:r>
              <a:rPr lang="en-US" sz="3800" spc="20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lang="en-US" sz="3800" spc="20" dirty="0" smtClean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spc="20" dirty="0" smtClean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dirty="0">
                <a:solidFill>
                  <a:srgbClr val="002060"/>
                </a:solidFill>
                <a:latin typeface="Arial MT"/>
                <a:cs typeface="Arial MT"/>
              </a:rPr>
              <a:t>the</a:t>
            </a:r>
            <a:r>
              <a:rPr sz="3800" spc="27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spc="-27" dirty="0">
                <a:solidFill>
                  <a:srgbClr val="002060"/>
                </a:solidFill>
                <a:latin typeface="Arial MT"/>
                <a:cs typeface="Arial MT"/>
              </a:rPr>
              <a:t>form </a:t>
            </a:r>
            <a:r>
              <a:rPr sz="3800" dirty="0">
                <a:solidFill>
                  <a:srgbClr val="002060"/>
                </a:solidFill>
                <a:latin typeface="Arial MT"/>
                <a:cs typeface="Arial MT"/>
              </a:rPr>
              <a:t>of</a:t>
            </a:r>
            <a:r>
              <a:rPr sz="3800" spc="13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3800" spc="-27" dirty="0">
                <a:solidFill>
                  <a:srgbClr val="002060"/>
                </a:solidFill>
                <a:latin typeface="Arial MT"/>
                <a:cs typeface="Arial MT"/>
              </a:rPr>
              <a:t>Pods</a:t>
            </a:r>
            <a:endParaRPr sz="3800" dirty="0">
              <a:solidFill>
                <a:srgbClr val="002060"/>
              </a:solidFill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884" y="1933904"/>
            <a:ext cx="10880875" cy="7545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885" y="3808203"/>
            <a:ext cx="11384039" cy="64468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0204" y="3059999"/>
            <a:ext cx="272541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002060"/>
                </a:solidFill>
                <a:latin typeface="Arial MT"/>
                <a:cs typeface="Arial MT"/>
              </a:rPr>
              <a:t>Update</a:t>
            </a:r>
            <a:r>
              <a:rPr sz="2400" spc="-53" dirty="0">
                <a:solidFill>
                  <a:srgbClr val="002060"/>
                </a:solidFill>
                <a:latin typeface="Arial MT"/>
                <a:cs typeface="Arial MT"/>
              </a:rPr>
              <a:t> </a:t>
            </a:r>
            <a:r>
              <a:rPr sz="2400" spc="-13" dirty="0">
                <a:solidFill>
                  <a:srgbClr val="002060"/>
                </a:solidFill>
                <a:latin typeface="Arial MT"/>
                <a:cs typeface="Arial MT"/>
              </a:rPr>
              <a:t>Deployment</a:t>
            </a:r>
            <a:endParaRPr sz="2400" dirty="0">
              <a:solidFill>
                <a:srgbClr val="002060"/>
              </a:solidFill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8304" y="4650553"/>
            <a:ext cx="7121675" cy="220744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480800" y="8615561"/>
            <a:ext cx="3657600" cy="205976"/>
          </a:xfrm>
          <a:prstGeom prst="rect">
            <a:avLst/>
          </a:prstGeom>
        </p:spPr>
        <p:txBody>
          <a:bodyPr vert="horz" wrap="square" lIns="0" tIns="847" rIns="0" bIns="0" rtlCol="0" anchor="ctr">
            <a:spAutoFit/>
          </a:bodyPr>
          <a:lstStyle/>
          <a:p>
            <a:pPr marL="50799">
              <a:spcBef>
                <a:spcPts val="7"/>
              </a:spcBef>
            </a:pPr>
            <a:fld id="{81D60167-4931-47E6-BA6A-407CBD079E47}" type="slidenum">
              <a:rPr spc="-33" dirty="0"/>
              <a:pPr marL="50799">
                <a:spcBef>
                  <a:spcPts val="7"/>
                </a:spcBef>
              </a:pPr>
              <a:t>83</a:t>
            </a:fld>
            <a:endParaRPr spc="-33" dirty="0"/>
          </a:p>
        </p:txBody>
      </p:sp>
    </p:spTree>
    <p:extLst>
      <p:ext uri="{BB962C8B-B14F-4D97-AF65-F5344CB8AC3E}">
        <p14:creationId xmlns:p14="http://schemas.microsoft.com/office/powerpoint/2010/main" val="35140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513" y="407866"/>
            <a:ext cx="11288487" cy="807139"/>
          </a:xfrm>
          <a:prstGeom prst="rect">
            <a:avLst/>
          </a:prstGeom>
        </p:spPr>
        <p:txBody>
          <a:bodyPr vert="horz" wrap="square" lIns="0" tIns="261297" rIns="0" bIns="0" rtlCol="0" anchor="ctr">
            <a:spAutoFit/>
          </a:bodyPr>
          <a:lstStyle/>
          <a:p>
            <a:pPr marL="16933" marR="6773">
              <a:lnSpc>
                <a:spcPts val="4107"/>
              </a:lnSpc>
              <a:spcBef>
                <a:spcPts val="687"/>
              </a:spcBef>
            </a:pPr>
            <a:r>
              <a:rPr dirty="0"/>
              <a:t>3</a:t>
            </a:r>
            <a:r>
              <a:rPr spc="27" dirty="0"/>
              <a:t> </a:t>
            </a:r>
            <a:r>
              <a:rPr sz="3600" dirty="0">
                <a:solidFill>
                  <a:srgbClr val="002060"/>
                </a:solidFill>
              </a:rPr>
              <a:t>Instances</a:t>
            </a:r>
            <a:r>
              <a:rPr sz="3600" spc="20" dirty="0">
                <a:solidFill>
                  <a:srgbClr val="002060"/>
                </a:solidFill>
              </a:rPr>
              <a:t> </a:t>
            </a:r>
            <a:r>
              <a:rPr sz="3600" dirty="0">
                <a:solidFill>
                  <a:srgbClr val="002060"/>
                </a:solidFill>
              </a:rPr>
              <a:t>of</a:t>
            </a:r>
            <a:r>
              <a:rPr sz="3600" spc="20" dirty="0">
                <a:solidFill>
                  <a:srgbClr val="002060"/>
                </a:solidFill>
              </a:rPr>
              <a:t> </a:t>
            </a:r>
            <a:r>
              <a:rPr sz="3600" dirty="0">
                <a:solidFill>
                  <a:srgbClr val="002060"/>
                </a:solidFill>
              </a:rPr>
              <a:t>same</a:t>
            </a:r>
            <a:r>
              <a:rPr sz="3600" spc="27" dirty="0">
                <a:solidFill>
                  <a:srgbClr val="002060"/>
                </a:solidFill>
              </a:rPr>
              <a:t> </a:t>
            </a:r>
            <a:r>
              <a:rPr sz="3600" dirty="0">
                <a:solidFill>
                  <a:srgbClr val="002060"/>
                </a:solidFill>
              </a:rPr>
              <a:t>Nginx</a:t>
            </a:r>
            <a:r>
              <a:rPr sz="3600" spc="-193" dirty="0">
                <a:solidFill>
                  <a:srgbClr val="002060"/>
                </a:solidFill>
              </a:rPr>
              <a:t> </a:t>
            </a:r>
            <a:r>
              <a:rPr sz="3600" dirty="0">
                <a:solidFill>
                  <a:srgbClr val="002060"/>
                </a:solidFill>
              </a:rPr>
              <a:t>Apps</a:t>
            </a:r>
            <a:r>
              <a:rPr sz="3600" spc="27" dirty="0">
                <a:solidFill>
                  <a:srgbClr val="002060"/>
                </a:solidFill>
              </a:rPr>
              <a:t> </a:t>
            </a:r>
            <a:r>
              <a:rPr sz="3600" dirty="0">
                <a:solidFill>
                  <a:srgbClr val="002060"/>
                </a:solidFill>
              </a:rPr>
              <a:t>running</a:t>
            </a:r>
            <a:r>
              <a:rPr sz="3600" spc="27" dirty="0">
                <a:solidFill>
                  <a:srgbClr val="002060"/>
                </a:solidFill>
              </a:rPr>
              <a:t> </a:t>
            </a:r>
            <a:r>
              <a:rPr sz="3600" dirty="0">
                <a:solidFill>
                  <a:srgbClr val="002060"/>
                </a:solidFill>
              </a:rPr>
              <a:t>in</a:t>
            </a:r>
            <a:r>
              <a:rPr sz="3600" spc="20" dirty="0">
                <a:solidFill>
                  <a:srgbClr val="002060"/>
                </a:solidFill>
              </a:rPr>
              <a:t> </a:t>
            </a:r>
            <a:r>
              <a:rPr sz="3600" dirty="0">
                <a:solidFill>
                  <a:srgbClr val="002060"/>
                </a:solidFill>
              </a:rPr>
              <a:t>the</a:t>
            </a:r>
            <a:r>
              <a:rPr sz="3600" spc="27" dirty="0">
                <a:solidFill>
                  <a:srgbClr val="002060"/>
                </a:solidFill>
              </a:rPr>
              <a:t> </a:t>
            </a:r>
            <a:r>
              <a:rPr sz="3600" spc="-27" dirty="0">
                <a:solidFill>
                  <a:srgbClr val="002060"/>
                </a:solidFill>
              </a:rPr>
              <a:t>form </a:t>
            </a:r>
            <a:r>
              <a:rPr sz="3600" dirty="0">
                <a:solidFill>
                  <a:srgbClr val="002060"/>
                </a:solidFill>
              </a:rPr>
              <a:t>of</a:t>
            </a:r>
            <a:r>
              <a:rPr sz="3600" spc="13" dirty="0">
                <a:solidFill>
                  <a:srgbClr val="002060"/>
                </a:solidFill>
              </a:rPr>
              <a:t> </a:t>
            </a:r>
            <a:r>
              <a:rPr sz="3600" spc="-27" dirty="0">
                <a:solidFill>
                  <a:srgbClr val="002060"/>
                </a:solidFill>
              </a:rPr>
              <a:t>Pods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513" y="1592875"/>
            <a:ext cx="8756953" cy="34312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513" y="5410762"/>
            <a:ext cx="10547047" cy="8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781" y="671361"/>
            <a:ext cx="4745869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Scaling</a:t>
            </a:r>
            <a:r>
              <a:rPr spc="-33" dirty="0">
                <a:solidFill>
                  <a:srgbClr val="002060"/>
                </a:solidFill>
              </a:rPr>
              <a:t> 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781" y="1890903"/>
            <a:ext cx="10847009" cy="13466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599" y="3926368"/>
            <a:ext cx="10692191" cy="23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50" y="418628"/>
            <a:ext cx="619760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>
                <a:solidFill>
                  <a:srgbClr val="002060"/>
                </a:solidFill>
              </a:rPr>
              <a:t>Listing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Pods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by</a:t>
            </a:r>
            <a:r>
              <a:rPr spc="-7" dirty="0">
                <a:solidFill>
                  <a:srgbClr val="002060"/>
                </a:solidFill>
              </a:rPr>
              <a:t> </a:t>
            </a:r>
            <a:r>
              <a:rPr spc="-13" dirty="0">
                <a:solidFill>
                  <a:srgbClr val="002060"/>
                </a:solidFill>
              </a:rPr>
              <a:t>Labels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751" y="1893748"/>
            <a:ext cx="10711541" cy="25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1767" y="1775703"/>
            <a:ext cx="2631440" cy="83777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333" spc="-13" dirty="0">
                <a:solidFill>
                  <a:srgbClr val="C00000"/>
                </a:solidFill>
              </a:rPr>
              <a:t>Services</a:t>
            </a:r>
            <a:endParaRPr sz="5333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5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030" y="687319"/>
            <a:ext cx="508417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pc="-13" dirty="0">
                <a:solidFill>
                  <a:srgbClr val="002060"/>
                </a:solidFill>
              </a:rPr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980" y="1813434"/>
            <a:ext cx="9168553" cy="24411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93035" indent="-176102">
              <a:spcBef>
                <a:spcPts val="133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Imagine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that,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you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have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been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asked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deploy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web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595959"/>
                </a:solidFill>
                <a:latin typeface="Arial MT"/>
                <a:cs typeface="Arial MT"/>
              </a:rPr>
              <a:t>app</a:t>
            </a:r>
            <a:endParaRPr sz="2667">
              <a:latin typeface="Arial MT"/>
              <a:cs typeface="Arial MT"/>
            </a:endParaRPr>
          </a:p>
          <a:p>
            <a:pPr>
              <a:spcBef>
                <a:spcPts val="1533"/>
              </a:spcBef>
              <a:buClr>
                <a:srgbClr val="FFAB40"/>
              </a:buClr>
              <a:buFont typeface="Arial MT"/>
              <a:buChar char="•"/>
            </a:pPr>
            <a:endParaRPr sz="2667">
              <a:latin typeface="Arial MT"/>
              <a:cs typeface="Arial MT"/>
            </a:endParaRPr>
          </a:p>
          <a:p>
            <a:pPr marL="193035" indent="-176102">
              <a:buClr>
                <a:srgbClr val="FFAB40"/>
              </a:buClr>
              <a:buChar char="•"/>
              <a:tabLst>
                <a:tab pos="193035" algn="l"/>
                <a:tab pos="3844617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How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does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this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frontend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	web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app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exposed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outside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world?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How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do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front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end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app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connected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to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backend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database?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  <a:tab pos="5810528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How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do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resolve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Pod</a:t>
            </a:r>
            <a:r>
              <a:rPr sz="2667" spc="-6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IP</a:t>
            </a:r>
            <a:r>
              <a:rPr sz="2667" spc="-10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changes,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	when</a:t>
            </a:r>
            <a:r>
              <a:rPr sz="2667" spc="-5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they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27" dirty="0">
                <a:solidFill>
                  <a:srgbClr val="595959"/>
                </a:solidFill>
                <a:latin typeface="Arial MT"/>
                <a:cs typeface="Arial MT"/>
              </a:rPr>
              <a:t>die?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582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979" y="660023"/>
            <a:ext cx="5166771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lang="en-US" spc="-13" dirty="0" smtClean="0">
                <a:solidFill>
                  <a:srgbClr val="002060"/>
                </a:solidFill>
              </a:rPr>
              <a:t>Scopes</a:t>
            </a:r>
            <a:endParaRPr spc="-13" dirty="0">
              <a:solidFill>
                <a:srgbClr val="00206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979" y="1813433"/>
            <a:ext cx="4257040" cy="24539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93035" indent="-176102">
              <a:spcBef>
                <a:spcPts val="133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Why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do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we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need</a:t>
            </a:r>
            <a:r>
              <a:rPr sz="2667" spc="-4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services?</a:t>
            </a:r>
            <a:endParaRPr sz="2667">
              <a:latin typeface="Arial MT"/>
              <a:cs typeface="Arial MT"/>
            </a:endParaRPr>
          </a:p>
          <a:p>
            <a:pPr>
              <a:spcBef>
                <a:spcPts val="1533"/>
              </a:spcBef>
              <a:buClr>
                <a:srgbClr val="FFAB40"/>
              </a:buClr>
              <a:buFont typeface="Arial MT"/>
              <a:buChar char="•"/>
            </a:pPr>
            <a:endParaRPr sz="2667">
              <a:latin typeface="Arial MT"/>
              <a:cs typeface="Arial MT"/>
            </a:endParaRPr>
          </a:p>
          <a:p>
            <a:pPr marL="193035" indent="-176102"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What</a:t>
            </a:r>
            <a:r>
              <a:rPr sz="2667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is</a:t>
            </a:r>
            <a:r>
              <a:rPr sz="2667" spc="-2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Service?</a:t>
            </a:r>
            <a:endParaRPr sz="2667">
              <a:latin typeface="Arial MT"/>
              <a:cs typeface="Arial MT"/>
            </a:endParaRPr>
          </a:p>
          <a:p>
            <a:pPr>
              <a:spcBef>
                <a:spcPts val="1533"/>
              </a:spcBef>
              <a:buClr>
                <a:srgbClr val="FFAB40"/>
              </a:buClr>
              <a:buFont typeface="Arial MT"/>
              <a:buChar char="•"/>
            </a:pPr>
            <a:endParaRPr sz="2667">
              <a:latin typeface="Arial MT"/>
              <a:cs typeface="Arial MT"/>
            </a:endParaRPr>
          </a:p>
          <a:p>
            <a:pPr marL="193035" indent="-176102"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Type</a:t>
            </a:r>
            <a:r>
              <a:rPr sz="2667" spc="-9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of</a:t>
            </a:r>
            <a:r>
              <a:rPr sz="2667" spc="-8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Services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265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928151" y="1567543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4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6928151" y="2670628"/>
            <a:ext cx="2235200" cy="1838960"/>
          </a:xfrm>
          <a:custGeom>
            <a:avLst/>
            <a:gdLst/>
            <a:ahLst/>
            <a:cxnLst/>
            <a:rect l="l" t="t" r="r" b="b"/>
            <a:pathLst>
              <a:path w="1676400" h="1379220">
                <a:moveTo>
                  <a:pt x="0" y="229814"/>
                </a:moveTo>
                <a:lnTo>
                  <a:pt x="4669" y="183498"/>
                </a:lnTo>
                <a:lnTo>
                  <a:pt x="18059" y="140360"/>
                </a:lnTo>
                <a:lnTo>
                  <a:pt x="39248" y="101322"/>
                </a:lnTo>
                <a:lnTo>
                  <a:pt x="67311" y="67310"/>
                </a:lnTo>
                <a:lnTo>
                  <a:pt x="101322" y="39248"/>
                </a:lnTo>
                <a:lnTo>
                  <a:pt x="140360" y="18059"/>
                </a:lnTo>
                <a:lnTo>
                  <a:pt x="183498" y="4669"/>
                </a:lnTo>
                <a:lnTo>
                  <a:pt x="229813" y="0"/>
                </a:lnTo>
                <a:lnTo>
                  <a:pt x="1446585" y="0"/>
                </a:lnTo>
                <a:lnTo>
                  <a:pt x="1491630" y="4456"/>
                </a:lnTo>
                <a:lnTo>
                  <a:pt x="1534532" y="17493"/>
                </a:lnTo>
                <a:lnTo>
                  <a:pt x="1574087" y="38611"/>
                </a:lnTo>
                <a:lnTo>
                  <a:pt x="1609088" y="67310"/>
                </a:lnTo>
                <a:lnTo>
                  <a:pt x="1637788" y="102313"/>
                </a:lnTo>
                <a:lnTo>
                  <a:pt x="1658906" y="141868"/>
                </a:lnTo>
                <a:lnTo>
                  <a:pt x="1671943" y="184770"/>
                </a:lnTo>
                <a:lnTo>
                  <a:pt x="1676399" y="229814"/>
                </a:lnTo>
                <a:lnTo>
                  <a:pt x="1676399" y="1149042"/>
                </a:lnTo>
                <a:lnTo>
                  <a:pt x="1671730" y="1195358"/>
                </a:lnTo>
                <a:lnTo>
                  <a:pt x="1658340" y="1238496"/>
                </a:lnTo>
                <a:lnTo>
                  <a:pt x="1637151" y="1277534"/>
                </a:lnTo>
                <a:lnTo>
                  <a:pt x="1609088" y="1311546"/>
                </a:lnTo>
                <a:lnTo>
                  <a:pt x="1575077" y="1339608"/>
                </a:lnTo>
                <a:lnTo>
                  <a:pt x="1536039" y="1360797"/>
                </a:lnTo>
                <a:lnTo>
                  <a:pt x="1492901" y="1374188"/>
                </a:lnTo>
                <a:lnTo>
                  <a:pt x="1446585" y="1378856"/>
                </a:lnTo>
                <a:lnTo>
                  <a:pt x="229813" y="1378856"/>
                </a:lnTo>
                <a:lnTo>
                  <a:pt x="183498" y="1374188"/>
                </a:lnTo>
                <a:lnTo>
                  <a:pt x="140360" y="1360797"/>
                </a:lnTo>
                <a:lnTo>
                  <a:pt x="101322" y="1339608"/>
                </a:lnTo>
                <a:lnTo>
                  <a:pt x="67311" y="1311546"/>
                </a:lnTo>
                <a:lnTo>
                  <a:pt x="39248" y="1277534"/>
                </a:lnTo>
                <a:lnTo>
                  <a:pt x="18059" y="1238496"/>
                </a:lnTo>
                <a:lnTo>
                  <a:pt x="4669" y="1195358"/>
                </a:lnTo>
                <a:lnTo>
                  <a:pt x="0" y="1149042"/>
                </a:lnTo>
                <a:lnTo>
                  <a:pt x="0" y="229814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6928151" y="4741335"/>
            <a:ext cx="2235200" cy="871220"/>
          </a:xfrm>
          <a:custGeom>
            <a:avLst/>
            <a:gdLst/>
            <a:ahLst/>
            <a:cxnLst/>
            <a:rect l="l" t="t" r="r" b="b"/>
            <a:pathLst>
              <a:path w="1676400" h="653414">
                <a:moveTo>
                  <a:pt x="0" y="108859"/>
                </a:moveTo>
                <a:lnTo>
                  <a:pt x="8554" y="66486"/>
                </a:lnTo>
                <a:lnTo>
                  <a:pt x="31884" y="31884"/>
                </a:lnTo>
                <a:lnTo>
                  <a:pt x="66486" y="8554"/>
                </a:lnTo>
                <a:lnTo>
                  <a:pt x="108859" y="0"/>
                </a:lnTo>
                <a:lnTo>
                  <a:pt x="1567540" y="0"/>
                </a:lnTo>
                <a:lnTo>
                  <a:pt x="1609199" y="8286"/>
                </a:lnTo>
                <a:lnTo>
                  <a:pt x="1644515" y="31883"/>
                </a:lnTo>
                <a:lnTo>
                  <a:pt x="1668113" y="67200"/>
                </a:lnTo>
                <a:lnTo>
                  <a:pt x="1676399" y="108859"/>
                </a:lnTo>
                <a:lnTo>
                  <a:pt x="1676399" y="544283"/>
                </a:lnTo>
                <a:lnTo>
                  <a:pt x="1667845" y="586656"/>
                </a:lnTo>
                <a:lnTo>
                  <a:pt x="1644515" y="621258"/>
                </a:lnTo>
                <a:lnTo>
                  <a:pt x="1609913" y="644588"/>
                </a:lnTo>
                <a:lnTo>
                  <a:pt x="1567540" y="653142"/>
                </a:lnTo>
                <a:lnTo>
                  <a:pt x="108859" y="653142"/>
                </a:lnTo>
                <a:lnTo>
                  <a:pt x="66486" y="644588"/>
                </a:lnTo>
                <a:lnTo>
                  <a:pt x="31884" y="621258"/>
                </a:lnTo>
                <a:lnTo>
                  <a:pt x="8554" y="586656"/>
                </a:lnTo>
                <a:lnTo>
                  <a:pt x="0" y="544283"/>
                </a:lnTo>
                <a:lnTo>
                  <a:pt x="0" y="108859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11" name="object 11"/>
          <p:cNvGrpSpPr/>
          <p:nvPr/>
        </p:nvGrpSpPr>
        <p:grpSpPr>
          <a:xfrm>
            <a:off x="1737505" y="1621970"/>
            <a:ext cx="3335867" cy="3936153"/>
            <a:chOff x="1303129" y="1216477"/>
            <a:chExt cx="2501900" cy="2952115"/>
          </a:xfrm>
        </p:grpSpPr>
        <p:sp>
          <p:nvSpPr>
            <p:cNvPr id="12" name="object 12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2074324" y="2939142"/>
                  </a:move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lnTo>
                    <a:pt x="2700" y="368062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9479" y="1222827"/>
              <a:ext cx="2489200" cy="2939415"/>
            </a:xfrm>
            <a:custGeom>
              <a:avLst/>
              <a:gdLst/>
              <a:ahLst/>
              <a:cxnLst/>
              <a:rect l="l" t="t" r="r" b="b"/>
              <a:pathLst>
                <a:path w="2489200" h="2939415">
                  <a:moveTo>
                    <a:pt x="0" y="414874"/>
                  </a:moveTo>
                  <a:lnTo>
                    <a:pt x="2791" y="366491"/>
                  </a:lnTo>
                  <a:lnTo>
                    <a:pt x="10957" y="319747"/>
                  </a:lnTo>
                  <a:lnTo>
                    <a:pt x="24186" y="274954"/>
                  </a:lnTo>
                  <a:lnTo>
                    <a:pt x="42168" y="232423"/>
                  </a:lnTo>
                  <a:lnTo>
                    <a:pt x="64591" y="192465"/>
                  </a:lnTo>
                  <a:lnTo>
                    <a:pt x="91143" y="155391"/>
                  </a:lnTo>
                  <a:lnTo>
                    <a:pt x="121514" y="121514"/>
                  </a:lnTo>
                  <a:lnTo>
                    <a:pt x="155391" y="91143"/>
                  </a:lnTo>
                  <a:lnTo>
                    <a:pt x="192465" y="64591"/>
                  </a:lnTo>
                  <a:lnTo>
                    <a:pt x="232423" y="42168"/>
                  </a:lnTo>
                  <a:lnTo>
                    <a:pt x="274954" y="24186"/>
                  </a:lnTo>
                  <a:lnTo>
                    <a:pt x="319747" y="10957"/>
                  </a:lnTo>
                  <a:lnTo>
                    <a:pt x="366491" y="2791"/>
                  </a:lnTo>
                  <a:lnTo>
                    <a:pt x="414874" y="0"/>
                  </a:lnTo>
                  <a:lnTo>
                    <a:pt x="2074324" y="0"/>
                  </a:lnTo>
                  <a:lnTo>
                    <a:pt x="2121137" y="2648"/>
                  </a:lnTo>
                  <a:lnTo>
                    <a:pt x="2166992" y="10480"/>
                  </a:lnTo>
                  <a:lnTo>
                    <a:pt x="2211483" y="23328"/>
                  </a:lnTo>
                  <a:lnTo>
                    <a:pt x="2254204" y="41023"/>
                  </a:lnTo>
                  <a:lnTo>
                    <a:pt x="2294749" y="63398"/>
                  </a:lnTo>
                  <a:lnTo>
                    <a:pt x="2332711" y="90284"/>
                  </a:lnTo>
                  <a:lnTo>
                    <a:pt x="2367685" y="121514"/>
                  </a:lnTo>
                  <a:lnTo>
                    <a:pt x="2398915" y="156488"/>
                  </a:lnTo>
                  <a:lnTo>
                    <a:pt x="2425801" y="194450"/>
                  </a:lnTo>
                  <a:lnTo>
                    <a:pt x="2448176" y="234995"/>
                  </a:lnTo>
                  <a:lnTo>
                    <a:pt x="2465871" y="277716"/>
                  </a:lnTo>
                  <a:lnTo>
                    <a:pt x="2478719" y="322207"/>
                  </a:lnTo>
                  <a:lnTo>
                    <a:pt x="2486551" y="368062"/>
                  </a:lnTo>
                  <a:lnTo>
                    <a:pt x="2489199" y="414874"/>
                  </a:lnTo>
                  <a:lnTo>
                    <a:pt x="2489199" y="2524267"/>
                  </a:lnTo>
                  <a:lnTo>
                    <a:pt x="2486408" y="2572651"/>
                  </a:lnTo>
                  <a:lnTo>
                    <a:pt x="2478242" y="2619394"/>
                  </a:lnTo>
                  <a:lnTo>
                    <a:pt x="2465013" y="2664188"/>
                  </a:lnTo>
                  <a:lnTo>
                    <a:pt x="2447031" y="2706719"/>
                  </a:lnTo>
                  <a:lnTo>
                    <a:pt x="2424608" y="2746677"/>
                  </a:lnTo>
                  <a:lnTo>
                    <a:pt x="2398056" y="2783751"/>
                  </a:lnTo>
                  <a:lnTo>
                    <a:pt x="2367685" y="2817628"/>
                  </a:lnTo>
                  <a:lnTo>
                    <a:pt x="2333808" y="2847999"/>
                  </a:lnTo>
                  <a:lnTo>
                    <a:pt x="2296734" y="2874551"/>
                  </a:lnTo>
                  <a:lnTo>
                    <a:pt x="2256776" y="2896974"/>
                  </a:lnTo>
                  <a:lnTo>
                    <a:pt x="2214245" y="2914956"/>
                  </a:lnTo>
                  <a:lnTo>
                    <a:pt x="2169451" y="2928185"/>
                  </a:lnTo>
                  <a:lnTo>
                    <a:pt x="2122708" y="2936351"/>
                  </a:lnTo>
                  <a:lnTo>
                    <a:pt x="2074324" y="2939142"/>
                  </a:lnTo>
                  <a:lnTo>
                    <a:pt x="414874" y="2939142"/>
                  </a:lnTo>
                  <a:lnTo>
                    <a:pt x="366491" y="2936351"/>
                  </a:lnTo>
                  <a:lnTo>
                    <a:pt x="319747" y="2928185"/>
                  </a:lnTo>
                  <a:lnTo>
                    <a:pt x="274954" y="2914956"/>
                  </a:lnTo>
                  <a:lnTo>
                    <a:pt x="232423" y="2896974"/>
                  </a:lnTo>
                  <a:lnTo>
                    <a:pt x="192465" y="2874551"/>
                  </a:lnTo>
                  <a:lnTo>
                    <a:pt x="155391" y="2847999"/>
                  </a:lnTo>
                  <a:lnTo>
                    <a:pt x="121514" y="2817628"/>
                  </a:lnTo>
                  <a:lnTo>
                    <a:pt x="91143" y="2783751"/>
                  </a:lnTo>
                  <a:lnTo>
                    <a:pt x="64591" y="2746677"/>
                  </a:lnTo>
                  <a:lnTo>
                    <a:pt x="42168" y="2706719"/>
                  </a:lnTo>
                  <a:lnTo>
                    <a:pt x="24186" y="2664188"/>
                  </a:lnTo>
                  <a:lnTo>
                    <a:pt x="10957" y="2619394"/>
                  </a:lnTo>
                  <a:lnTo>
                    <a:pt x="2791" y="2572651"/>
                  </a:lnTo>
                  <a:lnTo>
                    <a:pt x="0" y="2524267"/>
                  </a:lnTo>
                  <a:lnTo>
                    <a:pt x="0" y="41487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1" name="object 8"/>
          <p:cNvSpPr txBox="1"/>
          <p:nvPr/>
        </p:nvSpPr>
        <p:spPr>
          <a:xfrm>
            <a:off x="7040025" y="5844302"/>
            <a:ext cx="16366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 MT"/>
                <a:cs typeface="Arial MT"/>
              </a:rPr>
              <a:t>Worker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Node-</a:t>
            </a:r>
            <a:r>
              <a:rPr sz="1867" spc="-67" dirty="0">
                <a:latin typeface="Arial MT"/>
                <a:cs typeface="Arial MT"/>
              </a:rPr>
              <a:t>1</a:t>
            </a:r>
            <a:endParaRPr sz="1867" dirty="0">
              <a:latin typeface="Arial MT"/>
              <a:cs typeface="Arial MT"/>
            </a:endParaRPr>
          </a:p>
        </p:txBody>
      </p:sp>
      <p:sp>
        <p:nvSpPr>
          <p:cNvPr id="22" name="object 20"/>
          <p:cNvSpPr txBox="1"/>
          <p:nvPr/>
        </p:nvSpPr>
        <p:spPr>
          <a:xfrm>
            <a:off x="3026132" y="5744919"/>
            <a:ext cx="7586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latin typeface="Arial MT"/>
                <a:cs typeface="Arial MT"/>
              </a:rPr>
              <a:t>Master</a:t>
            </a:r>
            <a:endParaRPr sz="1867" dirty="0">
              <a:latin typeface="Arial MT"/>
              <a:cs typeface="Arial M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784745" y="5568034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040025" y="5612555"/>
            <a:ext cx="374843" cy="35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11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757897" y="1406806"/>
            <a:ext cx="3959860" cy="4187613"/>
            <a:chOff x="5068422" y="1055104"/>
            <a:chExt cx="2969895" cy="3140710"/>
          </a:xfrm>
        </p:grpSpPr>
        <p:sp>
          <p:nvSpPr>
            <p:cNvPr id="3" name="object 3"/>
            <p:cNvSpPr/>
            <p:nvPr/>
          </p:nvSpPr>
          <p:spPr>
            <a:xfrm>
              <a:off x="5689599" y="2071914"/>
              <a:ext cx="1828800" cy="403225"/>
            </a:xfrm>
            <a:custGeom>
              <a:avLst/>
              <a:gdLst/>
              <a:ahLst/>
              <a:cxnLst/>
              <a:rect l="l" t="t" r="r" b="b"/>
              <a:pathLst>
                <a:path w="1828800" h="403225">
                  <a:moveTo>
                    <a:pt x="1828799" y="402772"/>
                  </a:moveTo>
                  <a:lnTo>
                    <a:pt x="0" y="402772"/>
                  </a:lnTo>
                  <a:lnTo>
                    <a:pt x="0" y="0"/>
                  </a:lnTo>
                  <a:lnTo>
                    <a:pt x="1828799" y="0"/>
                  </a:lnTo>
                  <a:lnTo>
                    <a:pt x="1828799" y="40277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5689599" y="2071914"/>
              <a:ext cx="1828800" cy="403225"/>
            </a:xfrm>
            <a:custGeom>
              <a:avLst/>
              <a:gdLst/>
              <a:ahLst/>
              <a:cxnLst/>
              <a:rect l="l" t="t" r="r" b="b"/>
              <a:pathLst>
                <a:path w="1828800" h="403225">
                  <a:moveTo>
                    <a:pt x="0" y="0"/>
                  </a:moveTo>
                  <a:lnTo>
                    <a:pt x="1828799" y="0"/>
                  </a:lnTo>
                  <a:lnTo>
                    <a:pt x="1828799" y="402772"/>
                  </a:lnTo>
                  <a:lnTo>
                    <a:pt x="0" y="40277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5074772" y="1061454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2464033" y="3127829"/>
                  </a:moveTo>
                  <a:lnTo>
                    <a:pt x="492818" y="3127829"/>
                  </a:lnTo>
                  <a:lnTo>
                    <a:pt x="445357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7" y="2255"/>
                  </a:lnTo>
                  <a:lnTo>
                    <a:pt x="492818" y="0"/>
                  </a:lnTo>
                  <a:lnTo>
                    <a:pt x="2464033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3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50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5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3" y="3127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5074772" y="1061454"/>
              <a:ext cx="2957195" cy="3128010"/>
            </a:xfrm>
            <a:custGeom>
              <a:avLst/>
              <a:gdLst/>
              <a:ahLst/>
              <a:cxnLst/>
              <a:rect l="l" t="t" r="r" b="b"/>
              <a:pathLst>
                <a:path w="2957195" h="3128010">
                  <a:moveTo>
                    <a:pt x="0" y="492818"/>
                  </a:moveTo>
                  <a:lnTo>
                    <a:pt x="2255" y="445356"/>
                  </a:lnTo>
                  <a:lnTo>
                    <a:pt x="8886" y="399171"/>
                  </a:lnTo>
                  <a:lnTo>
                    <a:pt x="19684" y="354469"/>
                  </a:lnTo>
                  <a:lnTo>
                    <a:pt x="34443" y="311456"/>
                  </a:lnTo>
                  <a:lnTo>
                    <a:pt x="52957" y="270339"/>
                  </a:lnTo>
                  <a:lnTo>
                    <a:pt x="75019" y="231325"/>
                  </a:lnTo>
                  <a:lnTo>
                    <a:pt x="100423" y="194619"/>
                  </a:lnTo>
                  <a:lnTo>
                    <a:pt x="128962" y="160430"/>
                  </a:lnTo>
                  <a:lnTo>
                    <a:pt x="160430" y="128962"/>
                  </a:lnTo>
                  <a:lnTo>
                    <a:pt x="194619" y="100423"/>
                  </a:lnTo>
                  <a:lnTo>
                    <a:pt x="231325" y="75019"/>
                  </a:lnTo>
                  <a:lnTo>
                    <a:pt x="270339" y="52957"/>
                  </a:lnTo>
                  <a:lnTo>
                    <a:pt x="311456" y="34443"/>
                  </a:lnTo>
                  <a:lnTo>
                    <a:pt x="354469" y="19684"/>
                  </a:lnTo>
                  <a:lnTo>
                    <a:pt x="399171" y="8886"/>
                  </a:lnTo>
                  <a:lnTo>
                    <a:pt x="445357" y="2255"/>
                  </a:lnTo>
                  <a:lnTo>
                    <a:pt x="492818" y="0"/>
                  </a:lnTo>
                  <a:lnTo>
                    <a:pt x="2464033" y="0"/>
                  </a:lnTo>
                  <a:lnTo>
                    <a:pt x="2512743" y="2411"/>
                  </a:lnTo>
                  <a:lnTo>
                    <a:pt x="2560627" y="9556"/>
                  </a:lnTo>
                  <a:lnTo>
                    <a:pt x="2607363" y="21302"/>
                  </a:lnTo>
                  <a:lnTo>
                    <a:pt x="2652627" y="37513"/>
                  </a:lnTo>
                  <a:lnTo>
                    <a:pt x="2696097" y="58057"/>
                  </a:lnTo>
                  <a:lnTo>
                    <a:pt x="2737450" y="82799"/>
                  </a:lnTo>
                  <a:lnTo>
                    <a:pt x="2776361" y="111605"/>
                  </a:lnTo>
                  <a:lnTo>
                    <a:pt x="2812509" y="144343"/>
                  </a:lnTo>
                  <a:lnTo>
                    <a:pt x="2845246" y="180490"/>
                  </a:lnTo>
                  <a:lnTo>
                    <a:pt x="2874053" y="219402"/>
                  </a:lnTo>
                  <a:lnTo>
                    <a:pt x="2898795" y="260755"/>
                  </a:lnTo>
                  <a:lnTo>
                    <a:pt x="2919339" y="304225"/>
                  </a:lnTo>
                  <a:lnTo>
                    <a:pt x="2935550" y="349489"/>
                  </a:lnTo>
                  <a:lnTo>
                    <a:pt x="2947295" y="396225"/>
                  </a:lnTo>
                  <a:lnTo>
                    <a:pt x="2954441" y="444109"/>
                  </a:lnTo>
                  <a:lnTo>
                    <a:pt x="2956852" y="492818"/>
                  </a:lnTo>
                  <a:lnTo>
                    <a:pt x="2956852" y="2635010"/>
                  </a:lnTo>
                  <a:lnTo>
                    <a:pt x="2954596" y="2682472"/>
                  </a:lnTo>
                  <a:lnTo>
                    <a:pt x="2947966" y="2728657"/>
                  </a:lnTo>
                  <a:lnTo>
                    <a:pt x="2937168" y="2773359"/>
                  </a:lnTo>
                  <a:lnTo>
                    <a:pt x="2922409" y="2816372"/>
                  </a:lnTo>
                  <a:lnTo>
                    <a:pt x="2903895" y="2857489"/>
                  </a:lnTo>
                  <a:lnTo>
                    <a:pt x="2881833" y="2896503"/>
                  </a:lnTo>
                  <a:lnTo>
                    <a:pt x="2856429" y="2933209"/>
                  </a:lnTo>
                  <a:lnTo>
                    <a:pt x="2827890" y="2967398"/>
                  </a:lnTo>
                  <a:lnTo>
                    <a:pt x="2796422" y="2998866"/>
                  </a:lnTo>
                  <a:lnTo>
                    <a:pt x="2762232" y="3027405"/>
                  </a:lnTo>
                  <a:lnTo>
                    <a:pt x="2725527" y="3052809"/>
                  </a:lnTo>
                  <a:lnTo>
                    <a:pt x="2686513" y="3074871"/>
                  </a:lnTo>
                  <a:lnTo>
                    <a:pt x="2645396" y="3093385"/>
                  </a:lnTo>
                  <a:lnTo>
                    <a:pt x="2602383" y="3108144"/>
                  </a:lnTo>
                  <a:lnTo>
                    <a:pt x="2557681" y="3118942"/>
                  </a:lnTo>
                  <a:lnTo>
                    <a:pt x="2511495" y="3125573"/>
                  </a:lnTo>
                  <a:lnTo>
                    <a:pt x="2464033" y="3127829"/>
                  </a:lnTo>
                  <a:lnTo>
                    <a:pt x="492818" y="3127829"/>
                  </a:lnTo>
                  <a:lnTo>
                    <a:pt x="445357" y="3125573"/>
                  </a:lnTo>
                  <a:lnTo>
                    <a:pt x="399171" y="3118942"/>
                  </a:lnTo>
                  <a:lnTo>
                    <a:pt x="354469" y="3108144"/>
                  </a:lnTo>
                  <a:lnTo>
                    <a:pt x="311456" y="3093385"/>
                  </a:lnTo>
                  <a:lnTo>
                    <a:pt x="270339" y="3074871"/>
                  </a:lnTo>
                  <a:lnTo>
                    <a:pt x="231325" y="3052809"/>
                  </a:lnTo>
                  <a:lnTo>
                    <a:pt x="194619" y="3027405"/>
                  </a:lnTo>
                  <a:lnTo>
                    <a:pt x="160430" y="2998866"/>
                  </a:lnTo>
                  <a:lnTo>
                    <a:pt x="128962" y="2967398"/>
                  </a:lnTo>
                  <a:lnTo>
                    <a:pt x="100423" y="2933209"/>
                  </a:lnTo>
                  <a:lnTo>
                    <a:pt x="75019" y="2896503"/>
                  </a:lnTo>
                  <a:lnTo>
                    <a:pt x="52957" y="2857489"/>
                  </a:lnTo>
                  <a:lnTo>
                    <a:pt x="34443" y="2816372"/>
                  </a:lnTo>
                  <a:lnTo>
                    <a:pt x="19684" y="2773359"/>
                  </a:lnTo>
                  <a:lnTo>
                    <a:pt x="8886" y="2728657"/>
                  </a:lnTo>
                  <a:lnTo>
                    <a:pt x="2255" y="2682472"/>
                  </a:lnTo>
                  <a:lnTo>
                    <a:pt x="0" y="2635010"/>
                  </a:lnTo>
                  <a:lnTo>
                    <a:pt x="0" y="49281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168" y="292878"/>
            <a:ext cx="1904153" cy="69933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pc="-13" dirty="0">
                <a:solidFill>
                  <a:srgbClr val="002060"/>
                </a:solidFill>
              </a:rPr>
              <a:t>Services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740951" y="1335314"/>
            <a:ext cx="1993900" cy="296662"/>
          </a:xfrm>
          <a:prstGeom prst="rect">
            <a:avLst/>
          </a:prstGeom>
          <a:solidFill>
            <a:srgbClr val="7030A0"/>
          </a:solidFill>
          <a:ln w="12699">
            <a:solidFill>
              <a:srgbClr val="127BB4"/>
            </a:solidFill>
          </a:ln>
        </p:spPr>
        <p:txBody>
          <a:bodyPr vert="horz" wrap="square" lIns="0" tIns="49953" rIns="0" bIns="0" rtlCol="0">
            <a:spAutoFit/>
          </a:bodyPr>
          <a:lstStyle/>
          <a:p>
            <a:pPr marL="459729">
              <a:spcBef>
                <a:spcPts val="393"/>
              </a:spcBef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192.168.1.1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858132" y="4565331"/>
            <a:ext cx="2071793" cy="688340"/>
            <a:chOff x="5893598" y="3423998"/>
            <a:chExt cx="1553845" cy="516255"/>
          </a:xfrm>
        </p:grpSpPr>
        <p:sp>
          <p:nvSpPr>
            <p:cNvPr id="10" name="object 10"/>
            <p:cNvSpPr/>
            <p:nvPr/>
          </p:nvSpPr>
          <p:spPr>
            <a:xfrm>
              <a:off x="5899948" y="3541361"/>
              <a:ext cx="1541145" cy="392430"/>
            </a:xfrm>
            <a:custGeom>
              <a:avLst/>
              <a:gdLst/>
              <a:ahLst/>
              <a:cxnLst/>
              <a:rect l="l" t="t" r="r" b="b"/>
              <a:pathLst>
                <a:path w="1541145" h="392429">
                  <a:moveTo>
                    <a:pt x="1540651" y="392009"/>
                  </a:moveTo>
                  <a:lnTo>
                    <a:pt x="0" y="392009"/>
                  </a:lnTo>
                  <a:lnTo>
                    <a:pt x="0" y="0"/>
                  </a:lnTo>
                  <a:lnTo>
                    <a:pt x="1540651" y="0"/>
                  </a:lnTo>
                  <a:lnTo>
                    <a:pt x="1540651" y="39200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9948" y="3541361"/>
              <a:ext cx="1541145" cy="392430"/>
            </a:xfrm>
            <a:custGeom>
              <a:avLst/>
              <a:gdLst/>
              <a:ahLst/>
              <a:cxnLst/>
              <a:rect l="l" t="t" r="r" b="b"/>
              <a:pathLst>
                <a:path w="1541145" h="392429">
                  <a:moveTo>
                    <a:pt x="0" y="0"/>
                  </a:moveTo>
                  <a:lnTo>
                    <a:pt x="1540651" y="0"/>
                  </a:lnTo>
                  <a:lnTo>
                    <a:pt x="1540651" y="392009"/>
                  </a:lnTo>
                  <a:lnTo>
                    <a:pt x="0" y="39200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136463" y="3430348"/>
              <a:ext cx="1149350" cy="189865"/>
            </a:xfrm>
            <a:custGeom>
              <a:avLst/>
              <a:gdLst/>
              <a:ahLst/>
              <a:cxnLst/>
              <a:rect l="l" t="t" r="r" b="b"/>
              <a:pathLst>
                <a:path w="1149350" h="189864">
                  <a:moveTo>
                    <a:pt x="1149218" y="189639"/>
                  </a:moveTo>
                  <a:lnTo>
                    <a:pt x="0" y="189639"/>
                  </a:lnTo>
                  <a:lnTo>
                    <a:pt x="0" y="0"/>
                  </a:lnTo>
                  <a:lnTo>
                    <a:pt x="1149218" y="0"/>
                  </a:lnTo>
                  <a:lnTo>
                    <a:pt x="1149218" y="18963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136463" y="3430348"/>
              <a:ext cx="1149350" cy="189865"/>
            </a:xfrm>
            <a:custGeom>
              <a:avLst/>
              <a:gdLst/>
              <a:ahLst/>
              <a:cxnLst/>
              <a:rect l="l" t="t" r="r" b="b"/>
              <a:pathLst>
                <a:path w="1149350" h="189864">
                  <a:moveTo>
                    <a:pt x="0" y="0"/>
                  </a:moveTo>
                  <a:lnTo>
                    <a:pt x="1149218" y="0"/>
                  </a:lnTo>
                  <a:lnTo>
                    <a:pt x="1149218" y="189639"/>
                  </a:lnTo>
                  <a:lnTo>
                    <a:pt x="0" y="18963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181951" y="4573797"/>
            <a:ext cx="1532467" cy="153888"/>
          </a:xfrm>
          <a:prstGeom prst="rect">
            <a:avLst/>
          </a:prstGeom>
          <a:solidFill>
            <a:srgbClr val="FFAB40"/>
          </a:solidFill>
          <a:ln w="12699">
            <a:solidFill>
              <a:srgbClr val="127BB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54649">
              <a:lnSpc>
                <a:spcPts val="1167"/>
              </a:lnSpc>
            </a:pPr>
            <a:r>
              <a:rPr sz="1600" spc="-13" dirty="0">
                <a:solidFill>
                  <a:srgbClr val="FFFFFF"/>
                </a:solidFill>
                <a:latin typeface="Arial MT"/>
                <a:cs typeface="Arial MT"/>
              </a:rPr>
              <a:t>app:db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17935" y="4893170"/>
            <a:ext cx="3159760" cy="312420"/>
            <a:chOff x="6013451" y="3669877"/>
            <a:chExt cx="2369820" cy="234315"/>
          </a:xfrm>
        </p:grpSpPr>
        <p:sp>
          <p:nvSpPr>
            <p:cNvPr id="16" name="object 16"/>
            <p:cNvSpPr/>
            <p:nvPr/>
          </p:nvSpPr>
          <p:spPr>
            <a:xfrm>
              <a:off x="7522777" y="3737366"/>
              <a:ext cx="855344" cy="6985"/>
            </a:xfrm>
            <a:custGeom>
              <a:avLst/>
              <a:gdLst/>
              <a:ahLst/>
              <a:cxnLst/>
              <a:rect l="l" t="t" r="r" b="b"/>
              <a:pathLst>
                <a:path w="855345" h="6985">
                  <a:moveTo>
                    <a:pt x="855221" y="0"/>
                  </a:moveTo>
                  <a:lnTo>
                    <a:pt x="0" y="680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479552" y="372843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349" y="31464"/>
                  </a:moveTo>
                  <a:lnTo>
                    <a:pt x="0" y="16075"/>
                  </a:lnTo>
                  <a:lnTo>
                    <a:pt x="43099" y="0"/>
                  </a:lnTo>
                  <a:lnTo>
                    <a:pt x="43349" y="31464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7479552" y="372843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099" y="0"/>
                  </a:moveTo>
                  <a:lnTo>
                    <a:pt x="0" y="16075"/>
                  </a:lnTo>
                  <a:lnTo>
                    <a:pt x="43349" y="31464"/>
                  </a:lnTo>
                  <a:lnTo>
                    <a:pt x="4309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1" y="3698807"/>
              <a:ext cx="253451" cy="1842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19801" y="3698807"/>
              <a:ext cx="254000" cy="184785"/>
            </a:xfrm>
            <a:custGeom>
              <a:avLst/>
              <a:gdLst/>
              <a:ahLst/>
              <a:cxnLst/>
              <a:rect l="l" t="t" r="r" b="b"/>
              <a:pathLst>
                <a:path w="254000" h="184785">
                  <a:moveTo>
                    <a:pt x="0" y="92137"/>
                  </a:moveTo>
                  <a:lnTo>
                    <a:pt x="9958" y="56273"/>
                  </a:lnTo>
                  <a:lnTo>
                    <a:pt x="37117" y="26986"/>
                  </a:lnTo>
                  <a:lnTo>
                    <a:pt x="77398" y="7240"/>
                  </a:lnTo>
                  <a:lnTo>
                    <a:pt x="126726" y="0"/>
                  </a:lnTo>
                  <a:lnTo>
                    <a:pt x="176053" y="7240"/>
                  </a:lnTo>
                  <a:lnTo>
                    <a:pt x="216334" y="26986"/>
                  </a:lnTo>
                  <a:lnTo>
                    <a:pt x="243493" y="56273"/>
                  </a:lnTo>
                  <a:lnTo>
                    <a:pt x="253451" y="92137"/>
                  </a:lnTo>
                  <a:lnTo>
                    <a:pt x="243493" y="128001"/>
                  </a:lnTo>
                  <a:lnTo>
                    <a:pt x="216334" y="157288"/>
                  </a:lnTo>
                  <a:lnTo>
                    <a:pt x="176053" y="177034"/>
                  </a:lnTo>
                  <a:lnTo>
                    <a:pt x="126726" y="184274"/>
                  </a:lnTo>
                  <a:lnTo>
                    <a:pt x="77398" y="177034"/>
                  </a:lnTo>
                  <a:lnTo>
                    <a:pt x="37117" y="157288"/>
                  </a:lnTo>
                  <a:lnTo>
                    <a:pt x="9958" y="128001"/>
                  </a:lnTo>
                  <a:lnTo>
                    <a:pt x="0" y="92137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081301" y="3733866"/>
              <a:ext cx="130810" cy="114300"/>
            </a:xfrm>
            <a:custGeom>
              <a:avLst/>
              <a:gdLst/>
              <a:ahLst/>
              <a:cxnLst/>
              <a:rect l="l" t="t" r="r" b="b"/>
              <a:pathLst>
                <a:path w="130810" h="114300">
                  <a:moveTo>
                    <a:pt x="130451" y="114157"/>
                  </a:moveTo>
                  <a:lnTo>
                    <a:pt x="0" y="114157"/>
                  </a:lnTo>
                  <a:lnTo>
                    <a:pt x="0" y="0"/>
                  </a:lnTo>
                  <a:lnTo>
                    <a:pt x="130451" y="0"/>
                  </a:lnTo>
                  <a:lnTo>
                    <a:pt x="130451" y="11415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1301" y="3733866"/>
              <a:ext cx="130810" cy="114300"/>
            </a:xfrm>
            <a:custGeom>
              <a:avLst/>
              <a:gdLst/>
              <a:ahLst/>
              <a:cxnLst/>
              <a:rect l="l" t="t" r="r" b="b"/>
              <a:pathLst>
                <a:path w="130810" h="114300">
                  <a:moveTo>
                    <a:pt x="0" y="0"/>
                  </a:moveTo>
                  <a:lnTo>
                    <a:pt x="130451" y="0"/>
                  </a:lnTo>
                  <a:lnTo>
                    <a:pt x="130451" y="114157"/>
                  </a:lnTo>
                  <a:lnTo>
                    <a:pt x="0" y="11415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9038" y="3713323"/>
              <a:ext cx="253452" cy="1842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19038" y="3713323"/>
              <a:ext cx="254000" cy="184785"/>
            </a:xfrm>
            <a:custGeom>
              <a:avLst/>
              <a:gdLst/>
              <a:ahLst/>
              <a:cxnLst/>
              <a:rect l="l" t="t" r="r" b="b"/>
              <a:pathLst>
                <a:path w="254000" h="184785">
                  <a:moveTo>
                    <a:pt x="0" y="92137"/>
                  </a:moveTo>
                  <a:lnTo>
                    <a:pt x="9958" y="56273"/>
                  </a:lnTo>
                  <a:lnTo>
                    <a:pt x="37117" y="26986"/>
                  </a:lnTo>
                  <a:lnTo>
                    <a:pt x="77398" y="7240"/>
                  </a:lnTo>
                  <a:lnTo>
                    <a:pt x="126726" y="0"/>
                  </a:lnTo>
                  <a:lnTo>
                    <a:pt x="176053" y="7240"/>
                  </a:lnTo>
                  <a:lnTo>
                    <a:pt x="216335" y="26986"/>
                  </a:lnTo>
                  <a:lnTo>
                    <a:pt x="243493" y="56273"/>
                  </a:lnTo>
                  <a:lnTo>
                    <a:pt x="253452" y="92137"/>
                  </a:lnTo>
                  <a:lnTo>
                    <a:pt x="243493" y="128001"/>
                  </a:lnTo>
                  <a:lnTo>
                    <a:pt x="216335" y="157288"/>
                  </a:lnTo>
                  <a:lnTo>
                    <a:pt x="176053" y="177034"/>
                  </a:lnTo>
                  <a:lnTo>
                    <a:pt x="126726" y="184274"/>
                  </a:lnTo>
                  <a:lnTo>
                    <a:pt x="77398" y="177034"/>
                  </a:lnTo>
                  <a:lnTo>
                    <a:pt x="37117" y="157288"/>
                  </a:lnTo>
                  <a:lnTo>
                    <a:pt x="9958" y="128001"/>
                  </a:lnTo>
                  <a:lnTo>
                    <a:pt x="0" y="92137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380538" y="3748380"/>
              <a:ext cx="130810" cy="114300"/>
            </a:xfrm>
            <a:custGeom>
              <a:avLst/>
              <a:gdLst/>
              <a:ahLst/>
              <a:cxnLst/>
              <a:rect l="l" t="t" r="r" b="b"/>
              <a:pathLst>
                <a:path w="130809" h="114300">
                  <a:moveTo>
                    <a:pt x="130451" y="114157"/>
                  </a:moveTo>
                  <a:lnTo>
                    <a:pt x="0" y="114157"/>
                  </a:lnTo>
                  <a:lnTo>
                    <a:pt x="0" y="0"/>
                  </a:lnTo>
                  <a:lnTo>
                    <a:pt x="130451" y="0"/>
                  </a:lnTo>
                  <a:lnTo>
                    <a:pt x="130451" y="11415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380538" y="3748380"/>
              <a:ext cx="130810" cy="114300"/>
            </a:xfrm>
            <a:custGeom>
              <a:avLst/>
              <a:gdLst/>
              <a:ahLst/>
              <a:cxnLst/>
              <a:rect l="l" t="t" r="r" b="b"/>
              <a:pathLst>
                <a:path w="130809" h="114300">
                  <a:moveTo>
                    <a:pt x="0" y="0"/>
                  </a:moveTo>
                  <a:lnTo>
                    <a:pt x="130451" y="0"/>
                  </a:lnTo>
                  <a:lnTo>
                    <a:pt x="130451" y="114157"/>
                  </a:lnTo>
                  <a:lnTo>
                    <a:pt x="0" y="11415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600" y="3694396"/>
              <a:ext cx="253452" cy="1842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623600" y="3694396"/>
              <a:ext cx="254000" cy="184785"/>
            </a:xfrm>
            <a:custGeom>
              <a:avLst/>
              <a:gdLst/>
              <a:ahLst/>
              <a:cxnLst/>
              <a:rect l="l" t="t" r="r" b="b"/>
              <a:pathLst>
                <a:path w="254000" h="184785">
                  <a:moveTo>
                    <a:pt x="0" y="92137"/>
                  </a:moveTo>
                  <a:lnTo>
                    <a:pt x="9958" y="56273"/>
                  </a:lnTo>
                  <a:lnTo>
                    <a:pt x="37117" y="26986"/>
                  </a:lnTo>
                  <a:lnTo>
                    <a:pt x="77398" y="7240"/>
                  </a:lnTo>
                  <a:lnTo>
                    <a:pt x="126725" y="0"/>
                  </a:lnTo>
                  <a:lnTo>
                    <a:pt x="176053" y="7240"/>
                  </a:lnTo>
                  <a:lnTo>
                    <a:pt x="216334" y="26986"/>
                  </a:lnTo>
                  <a:lnTo>
                    <a:pt x="243493" y="56273"/>
                  </a:lnTo>
                  <a:lnTo>
                    <a:pt x="253452" y="92137"/>
                  </a:lnTo>
                  <a:lnTo>
                    <a:pt x="243493" y="128001"/>
                  </a:lnTo>
                  <a:lnTo>
                    <a:pt x="216334" y="157288"/>
                  </a:lnTo>
                  <a:lnTo>
                    <a:pt x="176053" y="177034"/>
                  </a:lnTo>
                  <a:lnTo>
                    <a:pt x="126725" y="184274"/>
                  </a:lnTo>
                  <a:lnTo>
                    <a:pt x="77398" y="177034"/>
                  </a:lnTo>
                  <a:lnTo>
                    <a:pt x="37117" y="157288"/>
                  </a:lnTo>
                  <a:lnTo>
                    <a:pt x="9958" y="128001"/>
                  </a:lnTo>
                  <a:lnTo>
                    <a:pt x="0" y="92137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685100" y="3729454"/>
              <a:ext cx="130810" cy="114300"/>
            </a:xfrm>
            <a:custGeom>
              <a:avLst/>
              <a:gdLst/>
              <a:ahLst/>
              <a:cxnLst/>
              <a:rect l="l" t="t" r="r" b="b"/>
              <a:pathLst>
                <a:path w="130809" h="114300">
                  <a:moveTo>
                    <a:pt x="130450" y="114157"/>
                  </a:moveTo>
                  <a:lnTo>
                    <a:pt x="0" y="114157"/>
                  </a:lnTo>
                  <a:lnTo>
                    <a:pt x="0" y="0"/>
                  </a:lnTo>
                  <a:lnTo>
                    <a:pt x="130450" y="0"/>
                  </a:lnTo>
                  <a:lnTo>
                    <a:pt x="130450" y="11415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685100" y="3729454"/>
              <a:ext cx="130810" cy="114300"/>
            </a:xfrm>
            <a:custGeom>
              <a:avLst/>
              <a:gdLst/>
              <a:ahLst/>
              <a:cxnLst/>
              <a:rect l="l" t="t" r="r" b="b"/>
              <a:pathLst>
                <a:path w="130809" h="114300">
                  <a:moveTo>
                    <a:pt x="0" y="0"/>
                  </a:moveTo>
                  <a:lnTo>
                    <a:pt x="130450" y="0"/>
                  </a:lnTo>
                  <a:lnTo>
                    <a:pt x="130450" y="114157"/>
                  </a:lnTo>
                  <a:lnTo>
                    <a:pt x="0" y="11415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0081" y="3676227"/>
              <a:ext cx="253452" cy="18427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30081" y="3676227"/>
              <a:ext cx="254000" cy="184785"/>
            </a:xfrm>
            <a:custGeom>
              <a:avLst/>
              <a:gdLst/>
              <a:ahLst/>
              <a:cxnLst/>
              <a:rect l="l" t="t" r="r" b="b"/>
              <a:pathLst>
                <a:path w="254000" h="184785">
                  <a:moveTo>
                    <a:pt x="0" y="92137"/>
                  </a:moveTo>
                  <a:lnTo>
                    <a:pt x="9958" y="56273"/>
                  </a:lnTo>
                  <a:lnTo>
                    <a:pt x="37117" y="26986"/>
                  </a:lnTo>
                  <a:lnTo>
                    <a:pt x="77398" y="7240"/>
                  </a:lnTo>
                  <a:lnTo>
                    <a:pt x="126725" y="0"/>
                  </a:lnTo>
                  <a:lnTo>
                    <a:pt x="176053" y="7240"/>
                  </a:lnTo>
                  <a:lnTo>
                    <a:pt x="216334" y="26986"/>
                  </a:lnTo>
                  <a:lnTo>
                    <a:pt x="243493" y="56273"/>
                  </a:lnTo>
                  <a:lnTo>
                    <a:pt x="253452" y="92137"/>
                  </a:lnTo>
                  <a:lnTo>
                    <a:pt x="243493" y="128001"/>
                  </a:lnTo>
                  <a:lnTo>
                    <a:pt x="216334" y="157288"/>
                  </a:lnTo>
                  <a:lnTo>
                    <a:pt x="176053" y="177034"/>
                  </a:lnTo>
                  <a:lnTo>
                    <a:pt x="126725" y="184274"/>
                  </a:lnTo>
                  <a:lnTo>
                    <a:pt x="77398" y="177034"/>
                  </a:lnTo>
                  <a:lnTo>
                    <a:pt x="37117" y="157288"/>
                  </a:lnTo>
                  <a:lnTo>
                    <a:pt x="9958" y="128001"/>
                  </a:lnTo>
                  <a:lnTo>
                    <a:pt x="0" y="92137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991581" y="3711285"/>
              <a:ext cx="130810" cy="114300"/>
            </a:xfrm>
            <a:custGeom>
              <a:avLst/>
              <a:gdLst/>
              <a:ahLst/>
              <a:cxnLst/>
              <a:rect l="l" t="t" r="r" b="b"/>
              <a:pathLst>
                <a:path w="130809" h="114300">
                  <a:moveTo>
                    <a:pt x="130450" y="114157"/>
                  </a:moveTo>
                  <a:lnTo>
                    <a:pt x="0" y="114157"/>
                  </a:lnTo>
                  <a:lnTo>
                    <a:pt x="0" y="0"/>
                  </a:lnTo>
                  <a:lnTo>
                    <a:pt x="130450" y="0"/>
                  </a:lnTo>
                  <a:lnTo>
                    <a:pt x="130450" y="114157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991581" y="3711285"/>
              <a:ext cx="130810" cy="114300"/>
            </a:xfrm>
            <a:custGeom>
              <a:avLst/>
              <a:gdLst/>
              <a:ahLst/>
              <a:cxnLst/>
              <a:rect l="l" t="t" r="r" b="b"/>
              <a:pathLst>
                <a:path w="130809" h="114300">
                  <a:moveTo>
                    <a:pt x="0" y="0"/>
                  </a:moveTo>
                  <a:lnTo>
                    <a:pt x="130450" y="0"/>
                  </a:lnTo>
                  <a:lnTo>
                    <a:pt x="130450" y="114157"/>
                  </a:lnTo>
                  <a:lnTo>
                    <a:pt x="0" y="114157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212522" y="4824228"/>
            <a:ext cx="824653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spc="-13" dirty="0">
                <a:latin typeface="Arial MT"/>
                <a:cs typeface="Arial MT"/>
              </a:rPr>
              <a:t>Backend </a:t>
            </a:r>
            <a:r>
              <a:rPr sz="1600" spc="-33" dirty="0">
                <a:latin typeface="Arial MT"/>
                <a:cs typeface="Arial MT"/>
              </a:rPr>
              <a:t>Pod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64281" y="5757689"/>
            <a:ext cx="7628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Arial MT"/>
                <a:cs typeface="Arial MT"/>
              </a:rPr>
              <a:t>Node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03846" y="3856082"/>
            <a:ext cx="2003213" cy="238591"/>
          </a:xfrm>
          <a:prstGeom prst="rect">
            <a:avLst/>
          </a:prstGeom>
          <a:solidFill>
            <a:srgbClr val="FFAB40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76853">
              <a:spcBef>
                <a:spcPts val="100"/>
              </a:spcBef>
            </a:pPr>
            <a:r>
              <a:rPr sz="1467" spc="-13" dirty="0">
                <a:solidFill>
                  <a:srgbClr val="FFFFFF"/>
                </a:solidFill>
                <a:latin typeface="Arial MT"/>
                <a:cs typeface="Arial MT"/>
              </a:rPr>
              <a:t>Service(backend)</a:t>
            </a:r>
            <a:endParaRPr sz="1467">
              <a:latin typeface="Arial MT"/>
              <a:cs typeface="Arial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0150" y="2557749"/>
            <a:ext cx="1986340" cy="97148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7803844" y="2163462"/>
            <a:ext cx="2003213" cy="238591"/>
          </a:xfrm>
          <a:prstGeom prst="rect">
            <a:avLst/>
          </a:prstGeom>
          <a:solidFill>
            <a:srgbClr val="FFAB40"/>
          </a:solidFill>
          <a:ln w="12699">
            <a:solidFill>
              <a:srgbClr val="127BB4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87013">
              <a:spcBef>
                <a:spcPts val="100"/>
              </a:spcBef>
            </a:pPr>
            <a:r>
              <a:rPr sz="1467" spc="-13" dirty="0">
                <a:solidFill>
                  <a:srgbClr val="FFFFFF"/>
                </a:solidFill>
                <a:latin typeface="Arial MT"/>
                <a:cs typeface="Arial MT"/>
              </a:rPr>
              <a:t>Service(frontend)</a:t>
            </a:r>
            <a:endParaRPr sz="1467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8710271" y="1705550"/>
            <a:ext cx="2186093" cy="2856653"/>
            <a:chOff x="6532703" y="1279162"/>
            <a:chExt cx="1639570" cy="2142490"/>
          </a:xfrm>
        </p:grpSpPr>
        <p:sp>
          <p:nvSpPr>
            <p:cNvPr id="41" name="object 41"/>
            <p:cNvSpPr/>
            <p:nvPr/>
          </p:nvSpPr>
          <p:spPr>
            <a:xfrm>
              <a:off x="7312027" y="2341930"/>
              <a:ext cx="855344" cy="6985"/>
            </a:xfrm>
            <a:custGeom>
              <a:avLst/>
              <a:gdLst/>
              <a:ahLst/>
              <a:cxnLst/>
              <a:rect l="l" t="t" r="r" b="b"/>
              <a:pathLst>
                <a:path w="855345" h="6985">
                  <a:moveTo>
                    <a:pt x="855221" y="0"/>
                  </a:moveTo>
                  <a:lnTo>
                    <a:pt x="0" y="680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7268803" y="233300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349" y="31464"/>
                  </a:moveTo>
                  <a:lnTo>
                    <a:pt x="0" y="16075"/>
                  </a:lnTo>
                  <a:lnTo>
                    <a:pt x="43099" y="0"/>
                  </a:lnTo>
                  <a:lnTo>
                    <a:pt x="43349" y="31464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268803" y="233300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099" y="0"/>
                  </a:moveTo>
                  <a:lnTo>
                    <a:pt x="0" y="16075"/>
                  </a:lnTo>
                  <a:lnTo>
                    <a:pt x="43349" y="31464"/>
                  </a:lnTo>
                  <a:lnTo>
                    <a:pt x="4309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713733" y="3172136"/>
              <a:ext cx="9525" cy="201295"/>
            </a:xfrm>
            <a:custGeom>
              <a:avLst/>
              <a:gdLst/>
              <a:ahLst/>
              <a:cxnLst/>
              <a:rect l="l" t="t" r="r" b="b"/>
              <a:pathLst>
                <a:path w="9525" h="201295">
                  <a:moveTo>
                    <a:pt x="9376" y="0"/>
                  </a:moveTo>
                  <a:lnTo>
                    <a:pt x="0" y="201124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707394" y="312895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31" y="43911"/>
                  </a:moveTo>
                  <a:lnTo>
                    <a:pt x="0" y="42445"/>
                  </a:lnTo>
                  <a:lnTo>
                    <a:pt x="17728" y="0"/>
                  </a:lnTo>
                  <a:lnTo>
                    <a:pt x="31431" y="4391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707394" y="312895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31" y="43911"/>
                  </a:moveTo>
                  <a:lnTo>
                    <a:pt x="17728" y="0"/>
                  </a:lnTo>
                  <a:lnTo>
                    <a:pt x="0" y="42445"/>
                  </a:lnTo>
                  <a:lnTo>
                    <a:pt x="31431" y="43911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698018" y="3372527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13701" y="43911"/>
                  </a:moveTo>
                  <a:lnTo>
                    <a:pt x="0" y="0"/>
                  </a:lnTo>
                  <a:lnTo>
                    <a:pt x="31431" y="1465"/>
                  </a:lnTo>
                  <a:lnTo>
                    <a:pt x="13701" y="43911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698018" y="3372527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0"/>
                  </a:moveTo>
                  <a:lnTo>
                    <a:pt x="13701" y="43911"/>
                  </a:lnTo>
                  <a:lnTo>
                    <a:pt x="31431" y="146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599215" y="2613240"/>
              <a:ext cx="8890" cy="201295"/>
            </a:xfrm>
            <a:custGeom>
              <a:avLst/>
              <a:gdLst/>
              <a:ahLst/>
              <a:cxnLst/>
              <a:rect l="l" t="t" r="r" b="b"/>
              <a:pathLst>
                <a:path w="8890" h="201294">
                  <a:moveTo>
                    <a:pt x="0" y="0"/>
                  </a:moveTo>
                  <a:lnTo>
                    <a:pt x="8328" y="20112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583496" y="2570051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43839"/>
                  </a:moveTo>
                  <a:lnTo>
                    <a:pt x="13930" y="0"/>
                  </a:lnTo>
                  <a:lnTo>
                    <a:pt x="31438" y="42537"/>
                  </a:lnTo>
                  <a:lnTo>
                    <a:pt x="0" y="4383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583496" y="2570051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38" y="42537"/>
                  </a:moveTo>
                  <a:lnTo>
                    <a:pt x="13930" y="0"/>
                  </a:lnTo>
                  <a:lnTo>
                    <a:pt x="0" y="43839"/>
                  </a:lnTo>
                  <a:lnTo>
                    <a:pt x="31438" y="42537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591824" y="281371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17507" y="43839"/>
                  </a:moveTo>
                  <a:lnTo>
                    <a:pt x="0" y="1301"/>
                  </a:lnTo>
                  <a:lnTo>
                    <a:pt x="31438" y="0"/>
                  </a:lnTo>
                  <a:lnTo>
                    <a:pt x="17507" y="43839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591824" y="281371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1301"/>
                  </a:moveTo>
                  <a:lnTo>
                    <a:pt x="17507" y="43839"/>
                  </a:lnTo>
                  <a:lnTo>
                    <a:pt x="31438" y="0"/>
                  </a:lnTo>
                  <a:lnTo>
                    <a:pt x="0" y="1301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572490" y="1883982"/>
              <a:ext cx="0" cy="147320"/>
            </a:xfrm>
            <a:custGeom>
              <a:avLst/>
              <a:gdLst/>
              <a:ahLst/>
              <a:cxnLst/>
              <a:rect l="l" t="t" r="r" b="b"/>
              <a:pathLst>
                <a:path h="147319">
                  <a:moveTo>
                    <a:pt x="0" y="0"/>
                  </a:moveTo>
                  <a:lnTo>
                    <a:pt x="0" y="146765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556757" y="184075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556757" y="184075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556757" y="20307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556757" y="203074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53198" y="1327150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59">
                  <a:moveTo>
                    <a:pt x="0" y="0"/>
                  </a:moveTo>
                  <a:lnTo>
                    <a:pt x="0" y="238295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37466" y="1283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37466" y="12839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537466" y="1565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37466" y="15654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998949" y="2919396"/>
            <a:ext cx="847513" cy="513816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L="16933" marR="6773">
              <a:lnSpc>
                <a:spcPts val="1907"/>
              </a:lnSpc>
              <a:spcBef>
                <a:spcPts val="207"/>
              </a:spcBef>
            </a:pPr>
            <a:r>
              <a:rPr sz="1600" spc="-13" dirty="0">
                <a:latin typeface="Arial MT"/>
                <a:cs typeface="Arial MT"/>
              </a:rPr>
              <a:t>Frontend </a:t>
            </a:r>
            <a:r>
              <a:rPr sz="1600" spc="-33" dirty="0">
                <a:latin typeface="Arial MT"/>
                <a:cs typeface="Arial MT"/>
              </a:rPr>
              <a:t>Pod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860249" y="693723"/>
            <a:ext cx="2721185" cy="646007"/>
            <a:chOff x="5895186" y="520292"/>
            <a:chExt cx="2040889" cy="484505"/>
          </a:xfrm>
        </p:grpSpPr>
        <p:sp>
          <p:nvSpPr>
            <p:cNvPr id="66" name="object 66"/>
            <p:cNvSpPr/>
            <p:nvPr/>
          </p:nvSpPr>
          <p:spPr>
            <a:xfrm>
              <a:off x="5899948" y="644526"/>
              <a:ext cx="1549400" cy="355600"/>
            </a:xfrm>
            <a:custGeom>
              <a:avLst/>
              <a:gdLst/>
              <a:ahLst/>
              <a:cxnLst/>
              <a:rect l="l" t="t" r="r" b="b"/>
              <a:pathLst>
                <a:path w="1549400" h="355600">
                  <a:moveTo>
                    <a:pt x="0" y="355499"/>
                  </a:moveTo>
                  <a:lnTo>
                    <a:pt x="803249" y="355499"/>
                  </a:lnTo>
                  <a:lnTo>
                    <a:pt x="803249" y="0"/>
                  </a:lnTo>
                  <a:lnTo>
                    <a:pt x="1549349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449298" y="6287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7449298" y="6287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7526442" y="526642"/>
              <a:ext cx="403860" cy="236854"/>
            </a:xfrm>
            <a:custGeom>
              <a:avLst/>
              <a:gdLst/>
              <a:ahLst/>
              <a:cxnLst/>
              <a:rect l="l" t="t" r="r" b="b"/>
              <a:pathLst>
                <a:path w="403859" h="236854">
                  <a:moveTo>
                    <a:pt x="36537" y="78079"/>
                  </a:moveTo>
                  <a:lnTo>
                    <a:pt x="36639" y="63888"/>
                  </a:lnTo>
                  <a:lnTo>
                    <a:pt x="41540" y="50524"/>
                  </a:lnTo>
                  <a:lnTo>
                    <a:pt x="50817" y="38739"/>
                  </a:lnTo>
                  <a:lnTo>
                    <a:pt x="64043" y="29286"/>
                  </a:lnTo>
                  <a:lnTo>
                    <a:pt x="80032" y="23151"/>
                  </a:lnTo>
                  <a:lnTo>
                    <a:pt x="97194" y="20832"/>
                  </a:lnTo>
                  <a:lnTo>
                    <a:pt x="114494" y="22351"/>
                  </a:lnTo>
                  <a:lnTo>
                    <a:pt x="130901" y="27734"/>
                  </a:lnTo>
                  <a:lnTo>
                    <a:pt x="167317" y="7011"/>
                  </a:lnTo>
                  <a:lnTo>
                    <a:pt x="178938" y="6680"/>
                  </a:lnTo>
                  <a:lnTo>
                    <a:pt x="190193" y="8480"/>
                  </a:lnTo>
                  <a:lnTo>
                    <a:pt x="200636" y="12297"/>
                  </a:lnTo>
                  <a:lnTo>
                    <a:pt x="209818" y="18014"/>
                  </a:lnTo>
                  <a:lnTo>
                    <a:pt x="215597" y="11106"/>
                  </a:lnTo>
                  <a:lnTo>
                    <a:pt x="223236" y="5665"/>
                  </a:lnTo>
                  <a:lnTo>
                    <a:pt x="232325" y="1916"/>
                  </a:lnTo>
                  <a:lnTo>
                    <a:pt x="242452" y="85"/>
                  </a:lnTo>
                  <a:lnTo>
                    <a:pt x="252828" y="362"/>
                  </a:lnTo>
                  <a:lnTo>
                    <a:pt x="262633" y="2678"/>
                  </a:lnTo>
                  <a:lnTo>
                    <a:pt x="271411" y="6874"/>
                  </a:lnTo>
                  <a:lnTo>
                    <a:pt x="278706" y="12790"/>
                  </a:lnTo>
                  <a:lnTo>
                    <a:pt x="288355" y="5962"/>
                  </a:lnTo>
                  <a:lnTo>
                    <a:pt x="299788" y="1637"/>
                  </a:lnTo>
                  <a:lnTo>
                    <a:pt x="312271" y="0"/>
                  </a:lnTo>
                  <a:lnTo>
                    <a:pt x="325072" y="1231"/>
                  </a:lnTo>
                  <a:lnTo>
                    <a:pt x="336923" y="5288"/>
                  </a:lnTo>
                  <a:lnTo>
                    <a:pt x="346699" y="11700"/>
                  </a:lnTo>
                  <a:lnTo>
                    <a:pt x="353878" y="20017"/>
                  </a:lnTo>
                  <a:lnTo>
                    <a:pt x="357943" y="29787"/>
                  </a:lnTo>
                  <a:lnTo>
                    <a:pt x="389704" y="50953"/>
                  </a:lnTo>
                  <a:lnTo>
                    <a:pt x="394647" y="67428"/>
                  </a:lnTo>
                  <a:lnTo>
                    <a:pt x="393763" y="75872"/>
                  </a:lnTo>
                  <a:lnTo>
                    <a:pt x="390629" y="84063"/>
                  </a:lnTo>
                  <a:lnTo>
                    <a:pt x="398915" y="95544"/>
                  </a:lnTo>
                  <a:lnTo>
                    <a:pt x="403154" y="108138"/>
                  </a:lnTo>
                  <a:lnTo>
                    <a:pt x="403235" y="121182"/>
                  </a:lnTo>
                  <a:lnTo>
                    <a:pt x="399045" y="134008"/>
                  </a:lnTo>
                  <a:lnTo>
                    <a:pt x="390840" y="145526"/>
                  </a:lnTo>
                  <a:lnTo>
                    <a:pt x="379392" y="154810"/>
                  </a:lnTo>
                  <a:lnTo>
                    <a:pt x="365362" y="161448"/>
                  </a:lnTo>
                  <a:lnTo>
                    <a:pt x="349410" y="165026"/>
                  </a:lnTo>
                  <a:lnTo>
                    <a:pt x="347378" y="176426"/>
                  </a:lnTo>
                  <a:lnTo>
                    <a:pt x="307968" y="206694"/>
                  </a:lnTo>
                  <a:lnTo>
                    <a:pt x="293885" y="207863"/>
                  </a:lnTo>
                  <a:lnTo>
                    <a:pt x="279904" y="206068"/>
                  </a:lnTo>
                  <a:lnTo>
                    <a:pt x="266782" y="201325"/>
                  </a:lnTo>
                  <a:lnTo>
                    <a:pt x="232871" y="232604"/>
                  </a:lnTo>
                  <a:lnTo>
                    <a:pt x="197801" y="236790"/>
                  </a:lnTo>
                  <a:lnTo>
                    <a:pt x="180901" y="232930"/>
                  </a:lnTo>
                  <a:lnTo>
                    <a:pt x="165982" y="225479"/>
                  </a:lnTo>
                  <a:lnTo>
                    <a:pt x="154017" y="214784"/>
                  </a:lnTo>
                  <a:lnTo>
                    <a:pt x="141006" y="219720"/>
                  </a:lnTo>
                  <a:lnTo>
                    <a:pt x="127172" y="222466"/>
                  </a:lnTo>
                  <a:lnTo>
                    <a:pt x="112936" y="222973"/>
                  </a:lnTo>
                  <a:lnTo>
                    <a:pt x="98718" y="221193"/>
                  </a:lnTo>
                  <a:lnTo>
                    <a:pt x="85225" y="217182"/>
                  </a:lnTo>
                  <a:lnTo>
                    <a:pt x="73102" y="211165"/>
                  </a:lnTo>
                  <a:lnTo>
                    <a:pt x="62690" y="203352"/>
                  </a:lnTo>
                  <a:lnTo>
                    <a:pt x="54325" y="193949"/>
                  </a:lnTo>
                  <a:lnTo>
                    <a:pt x="13237" y="176322"/>
                  </a:lnTo>
                  <a:lnTo>
                    <a:pt x="9277" y="157061"/>
                  </a:lnTo>
                  <a:lnTo>
                    <a:pt x="12810" y="147712"/>
                  </a:lnTo>
                  <a:lnTo>
                    <a:pt x="19854" y="139464"/>
                  </a:lnTo>
                  <a:lnTo>
                    <a:pt x="9952" y="132912"/>
                  </a:lnTo>
                  <a:lnTo>
                    <a:pt x="3208" y="124418"/>
                  </a:lnTo>
                  <a:lnTo>
                    <a:pt x="0" y="114675"/>
                  </a:lnTo>
                  <a:lnTo>
                    <a:pt x="705" y="104375"/>
                  </a:lnTo>
                  <a:lnTo>
                    <a:pt x="5365" y="94764"/>
                  </a:lnTo>
                  <a:lnTo>
                    <a:pt x="13300" y="86965"/>
                  </a:lnTo>
                  <a:lnTo>
                    <a:pt x="23811" y="81482"/>
                  </a:lnTo>
                  <a:lnTo>
                    <a:pt x="36197" y="78818"/>
                  </a:lnTo>
                  <a:lnTo>
                    <a:pt x="36537" y="78079"/>
                  </a:lnTo>
                  <a:close/>
                </a:path>
                <a:path w="403859" h="236854">
                  <a:moveTo>
                    <a:pt x="19859" y="139462"/>
                  </a:moveTo>
                  <a:lnTo>
                    <a:pt x="27004" y="142829"/>
                  </a:lnTo>
                  <a:lnTo>
                    <a:pt x="35258" y="144357"/>
                  </a:lnTo>
                  <a:lnTo>
                    <a:pt x="43514" y="143839"/>
                  </a:lnTo>
                </a:path>
                <a:path w="403859" h="236854">
                  <a:moveTo>
                    <a:pt x="54326" y="193949"/>
                  </a:moveTo>
                  <a:lnTo>
                    <a:pt x="57876" y="193616"/>
                  </a:lnTo>
                  <a:lnTo>
                    <a:pt x="61356" y="192912"/>
                  </a:lnTo>
                  <a:lnTo>
                    <a:pt x="64676" y="191854"/>
                  </a:lnTo>
                </a:path>
                <a:path w="403859" h="236854">
                  <a:moveTo>
                    <a:pt x="154013" y="214783"/>
                  </a:moveTo>
                  <a:lnTo>
                    <a:pt x="151516" y="211786"/>
                  </a:lnTo>
                  <a:lnTo>
                    <a:pt x="149425" y="208582"/>
                  </a:lnTo>
                  <a:lnTo>
                    <a:pt x="147777" y="205228"/>
                  </a:lnTo>
                </a:path>
                <a:path w="403859" h="236854">
                  <a:moveTo>
                    <a:pt x="266782" y="201324"/>
                  </a:moveTo>
                  <a:lnTo>
                    <a:pt x="268070" y="197909"/>
                  </a:lnTo>
                  <a:lnTo>
                    <a:pt x="268904" y="194395"/>
                  </a:lnTo>
                  <a:lnTo>
                    <a:pt x="269272" y="190839"/>
                  </a:lnTo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70" name="object 7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9137" y="604357"/>
              <a:ext cx="84281" cy="9366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7562980" y="539434"/>
              <a:ext cx="322580" cy="73660"/>
            </a:xfrm>
            <a:custGeom>
              <a:avLst/>
              <a:gdLst/>
              <a:ahLst/>
              <a:cxnLst/>
              <a:rect l="l" t="t" r="r" b="b"/>
              <a:pathLst>
                <a:path w="322579" h="73659">
                  <a:moveTo>
                    <a:pt x="321404" y="16996"/>
                  </a:moveTo>
                  <a:lnTo>
                    <a:pt x="321920" y="19285"/>
                  </a:lnTo>
                  <a:lnTo>
                    <a:pt x="322159" y="21609"/>
                  </a:lnTo>
                  <a:lnTo>
                    <a:pt x="322118" y="23935"/>
                  </a:lnTo>
                </a:path>
                <a:path w="322579" h="73659">
                  <a:moveTo>
                    <a:pt x="242169" y="0"/>
                  </a:moveTo>
                  <a:lnTo>
                    <a:pt x="239338" y="2667"/>
                  </a:lnTo>
                  <a:lnTo>
                    <a:pt x="237005" y="5648"/>
                  </a:lnTo>
                  <a:lnTo>
                    <a:pt x="235243" y="8849"/>
                  </a:lnTo>
                </a:path>
                <a:path w="322579" h="73659">
                  <a:moveTo>
                    <a:pt x="173281" y="5222"/>
                  </a:moveTo>
                  <a:lnTo>
                    <a:pt x="171771" y="7645"/>
                  </a:lnTo>
                  <a:lnTo>
                    <a:pt x="170645" y="10208"/>
                  </a:lnTo>
                  <a:lnTo>
                    <a:pt x="169926" y="12854"/>
                  </a:lnTo>
                </a:path>
                <a:path w="322579" h="73659">
                  <a:moveTo>
                    <a:pt x="94363" y="14942"/>
                  </a:moveTo>
                  <a:lnTo>
                    <a:pt x="98768" y="17008"/>
                  </a:lnTo>
                  <a:lnTo>
                    <a:pt x="102845" y="19494"/>
                  </a:lnTo>
                  <a:lnTo>
                    <a:pt x="106501" y="22346"/>
                  </a:lnTo>
                </a:path>
                <a:path w="322579" h="73659">
                  <a:moveTo>
                    <a:pt x="0" y="65287"/>
                  </a:moveTo>
                  <a:lnTo>
                    <a:pt x="448" y="67925"/>
                  </a:lnTo>
                  <a:lnTo>
                    <a:pt x="1156" y="70530"/>
                  </a:lnTo>
                  <a:lnTo>
                    <a:pt x="2117" y="73078"/>
                  </a:lnTo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0708835" y="831908"/>
            <a:ext cx="629920" cy="55033"/>
            <a:chOff x="8031626" y="623930"/>
            <a:chExt cx="472440" cy="41275"/>
          </a:xfrm>
        </p:grpSpPr>
        <p:sp>
          <p:nvSpPr>
            <p:cNvPr id="73" name="object 73"/>
            <p:cNvSpPr/>
            <p:nvPr/>
          </p:nvSpPr>
          <p:spPr>
            <a:xfrm>
              <a:off x="8031626" y="644425"/>
              <a:ext cx="424180" cy="0"/>
            </a:xfrm>
            <a:custGeom>
              <a:avLst/>
              <a:gdLst/>
              <a:ahLst/>
              <a:cxnLst/>
              <a:rect l="l" t="t" r="r" b="b"/>
              <a:pathLst>
                <a:path w="424179">
                  <a:moveTo>
                    <a:pt x="0" y="0"/>
                  </a:moveTo>
                  <a:lnTo>
                    <a:pt x="423853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8455479" y="6286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8455479" y="6286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1407091" y="686250"/>
            <a:ext cx="46312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27" dirty="0">
                <a:latin typeface="Arial MT"/>
                <a:cs typeface="Arial MT"/>
              </a:rPr>
              <a:t>User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93419" y="1715007"/>
            <a:ext cx="2437552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Frontend</a:t>
            </a:r>
            <a:r>
              <a:rPr sz="2400" u="heavy" spc="-5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1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Service: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93419" y="2451608"/>
            <a:ext cx="5487247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7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Service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which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stays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between</a:t>
            </a:r>
            <a:r>
              <a:rPr sz="2400" spc="-2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user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33" dirty="0">
                <a:latin typeface="Arial MT"/>
                <a:cs typeface="Arial MT"/>
              </a:rPr>
              <a:t>and </a:t>
            </a:r>
            <a:r>
              <a:rPr sz="2400" dirty="0">
                <a:latin typeface="Arial MT"/>
                <a:cs typeface="Arial MT"/>
              </a:rPr>
              <a:t>frontend</a:t>
            </a:r>
            <a:r>
              <a:rPr sz="2400" spc="-53" dirty="0">
                <a:latin typeface="Arial MT"/>
                <a:cs typeface="Arial MT"/>
              </a:rPr>
              <a:t> </a:t>
            </a:r>
            <a:r>
              <a:rPr sz="2400" spc="-33" dirty="0">
                <a:latin typeface="Arial MT"/>
                <a:cs typeface="Arial MT"/>
              </a:rPr>
              <a:t>pod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93419" y="3556507"/>
            <a:ext cx="2403685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Backend</a:t>
            </a:r>
            <a:r>
              <a:rPr sz="2400" u="heavy" spc="-6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13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Service: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93419" y="4293107"/>
            <a:ext cx="5317067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6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Service</a:t>
            </a:r>
            <a:r>
              <a:rPr sz="2400" spc="-47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which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communicate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spc="-13" dirty="0">
                <a:latin typeface="Arial MT"/>
                <a:cs typeface="Arial MT"/>
              </a:rPr>
              <a:t>between </a:t>
            </a:r>
            <a:r>
              <a:rPr sz="2400" dirty="0">
                <a:latin typeface="Arial MT"/>
                <a:cs typeface="Arial MT"/>
              </a:rPr>
              <a:t>frontend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Pod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and</a:t>
            </a:r>
            <a:r>
              <a:rPr sz="2400" spc="-33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backend</a:t>
            </a:r>
            <a:r>
              <a:rPr sz="2400" spc="-33" dirty="0">
                <a:latin typeface="Arial MT"/>
                <a:cs typeface="Arial MT"/>
              </a:rPr>
              <a:t> end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2412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431" y="1240989"/>
            <a:ext cx="3147060" cy="812800"/>
          </a:xfrm>
          <a:custGeom>
            <a:avLst/>
            <a:gdLst/>
            <a:ahLst/>
            <a:cxnLst/>
            <a:rect l="l" t="t" r="r" b="b"/>
            <a:pathLst>
              <a:path w="2360295" h="609600">
                <a:moveTo>
                  <a:pt x="0" y="101601"/>
                </a:moveTo>
                <a:lnTo>
                  <a:pt x="7984" y="62053"/>
                </a:lnTo>
                <a:lnTo>
                  <a:pt x="29758" y="29758"/>
                </a:lnTo>
                <a:lnTo>
                  <a:pt x="62053" y="7984"/>
                </a:lnTo>
                <a:lnTo>
                  <a:pt x="101601" y="0"/>
                </a:lnTo>
                <a:lnTo>
                  <a:pt x="2258139" y="0"/>
                </a:lnTo>
                <a:lnTo>
                  <a:pt x="2297021" y="7734"/>
                </a:lnTo>
                <a:lnTo>
                  <a:pt x="2329983" y="29758"/>
                </a:lnTo>
                <a:lnTo>
                  <a:pt x="2352008" y="62720"/>
                </a:lnTo>
                <a:lnTo>
                  <a:pt x="2359741" y="101601"/>
                </a:lnTo>
                <a:lnTo>
                  <a:pt x="2359741" y="507997"/>
                </a:lnTo>
                <a:lnTo>
                  <a:pt x="2351757" y="547546"/>
                </a:lnTo>
                <a:lnTo>
                  <a:pt x="2329983" y="579841"/>
                </a:lnTo>
                <a:lnTo>
                  <a:pt x="2297688" y="601615"/>
                </a:lnTo>
                <a:lnTo>
                  <a:pt x="2258139" y="609599"/>
                </a:lnTo>
                <a:lnTo>
                  <a:pt x="101601" y="609599"/>
                </a:lnTo>
                <a:lnTo>
                  <a:pt x="62053" y="601615"/>
                </a:lnTo>
                <a:lnTo>
                  <a:pt x="29758" y="579841"/>
                </a:lnTo>
                <a:lnTo>
                  <a:pt x="7984" y="547546"/>
                </a:lnTo>
                <a:lnTo>
                  <a:pt x="0" y="507997"/>
                </a:lnTo>
                <a:lnTo>
                  <a:pt x="0" y="101601"/>
                </a:lnTo>
                <a:close/>
              </a:path>
            </a:pathLst>
          </a:custGeom>
          <a:ln w="12699">
            <a:solidFill>
              <a:srgbClr val="127BB4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8905" y="1440713"/>
            <a:ext cx="2438400" cy="38643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400" dirty="0">
                <a:solidFill>
                  <a:srgbClr val="000000"/>
                </a:solidFill>
              </a:rPr>
              <a:t>Types</a:t>
            </a:r>
            <a:r>
              <a:rPr sz="2400" spc="-93" dirty="0">
                <a:solidFill>
                  <a:srgbClr val="000000"/>
                </a:solidFill>
              </a:rPr>
              <a:t> </a:t>
            </a:r>
            <a:r>
              <a:rPr sz="2400" dirty="0">
                <a:solidFill>
                  <a:srgbClr val="000000"/>
                </a:solidFill>
              </a:rPr>
              <a:t>of</a:t>
            </a:r>
            <a:r>
              <a:rPr sz="2400" spc="-87" dirty="0">
                <a:solidFill>
                  <a:srgbClr val="000000"/>
                </a:solidFill>
              </a:rPr>
              <a:t> </a:t>
            </a:r>
            <a:r>
              <a:rPr sz="2400" spc="-13" dirty="0">
                <a:solidFill>
                  <a:srgbClr val="000000"/>
                </a:solidFill>
              </a:rPr>
              <a:t>Services</a:t>
            </a:r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2019095" y="2130527"/>
            <a:ext cx="7459133" cy="2765213"/>
            <a:chOff x="1514321" y="1597895"/>
            <a:chExt cx="5594350" cy="2073910"/>
          </a:xfrm>
        </p:grpSpPr>
        <p:sp>
          <p:nvSpPr>
            <p:cNvPr id="5" name="object 5"/>
            <p:cNvSpPr/>
            <p:nvPr/>
          </p:nvSpPr>
          <p:spPr>
            <a:xfrm>
              <a:off x="1519084" y="1602657"/>
              <a:ext cx="5584825" cy="1258570"/>
            </a:xfrm>
            <a:custGeom>
              <a:avLst/>
              <a:gdLst/>
              <a:ahLst/>
              <a:cxnLst/>
              <a:rect l="l" t="t" r="r" b="b"/>
              <a:pathLst>
                <a:path w="5584825" h="1258570">
                  <a:moveTo>
                    <a:pt x="2649792" y="0"/>
                  </a:moveTo>
                  <a:lnTo>
                    <a:pt x="2649792" y="481780"/>
                  </a:lnTo>
                </a:path>
                <a:path w="5584825" h="1258570">
                  <a:moveTo>
                    <a:pt x="0" y="481780"/>
                  </a:moveTo>
                  <a:lnTo>
                    <a:pt x="5584722" y="481780"/>
                  </a:lnTo>
                </a:path>
                <a:path w="5584825" h="1258570">
                  <a:moveTo>
                    <a:pt x="0" y="481780"/>
                  </a:moveTo>
                  <a:lnTo>
                    <a:pt x="0" y="1258529"/>
                  </a:lnTo>
                </a:path>
                <a:path w="5584825" h="1258570">
                  <a:moveTo>
                    <a:pt x="2649792" y="481780"/>
                  </a:moveTo>
                  <a:lnTo>
                    <a:pt x="2649792" y="1258529"/>
                  </a:lnTo>
                </a:path>
                <a:path w="5584825" h="1258570">
                  <a:moveTo>
                    <a:pt x="5584722" y="481780"/>
                  </a:moveTo>
                  <a:lnTo>
                    <a:pt x="5584722" y="125852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323771" y="2858657"/>
              <a:ext cx="1497965" cy="660400"/>
            </a:xfrm>
            <a:custGeom>
              <a:avLst/>
              <a:gdLst/>
              <a:ahLst/>
              <a:cxnLst/>
              <a:rect l="l" t="t" r="r" b="b"/>
              <a:pathLst>
                <a:path w="1497964" h="660400">
                  <a:moveTo>
                    <a:pt x="1387662" y="660400"/>
                  </a:moveTo>
                  <a:lnTo>
                    <a:pt x="110068" y="660400"/>
                  </a:lnTo>
                  <a:lnTo>
                    <a:pt x="67224" y="651750"/>
                  </a:lnTo>
                  <a:lnTo>
                    <a:pt x="32238" y="628161"/>
                  </a:lnTo>
                  <a:lnTo>
                    <a:pt x="8649" y="593174"/>
                  </a:lnTo>
                  <a:lnTo>
                    <a:pt x="0" y="550330"/>
                  </a:lnTo>
                  <a:lnTo>
                    <a:pt x="0" y="110068"/>
                  </a:lnTo>
                  <a:lnTo>
                    <a:pt x="8649" y="67225"/>
                  </a:lnTo>
                  <a:lnTo>
                    <a:pt x="32238" y="32238"/>
                  </a:lnTo>
                  <a:lnTo>
                    <a:pt x="67224" y="8649"/>
                  </a:lnTo>
                  <a:lnTo>
                    <a:pt x="110068" y="0"/>
                  </a:lnTo>
                  <a:lnTo>
                    <a:pt x="1387662" y="0"/>
                  </a:lnTo>
                  <a:lnTo>
                    <a:pt x="1429784" y="8378"/>
                  </a:lnTo>
                  <a:lnTo>
                    <a:pt x="1465493" y="32238"/>
                  </a:lnTo>
                  <a:lnTo>
                    <a:pt x="1489353" y="67947"/>
                  </a:lnTo>
                  <a:lnTo>
                    <a:pt x="1497731" y="110068"/>
                  </a:lnTo>
                  <a:lnTo>
                    <a:pt x="1497731" y="550330"/>
                  </a:lnTo>
                  <a:lnTo>
                    <a:pt x="1489082" y="593174"/>
                  </a:lnTo>
                  <a:lnTo>
                    <a:pt x="1465493" y="628161"/>
                  </a:lnTo>
                  <a:lnTo>
                    <a:pt x="1430506" y="651750"/>
                  </a:lnTo>
                  <a:lnTo>
                    <a:pt x="1387662" y="66040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3323771" y="2858657"/>
              <a:ext cx="1497965" cy="660400"/>
            </a:xfrm>
            <a:custGeom>
              <a:avLst/>
              <a:gdLst/>
              <a:ahLst/>
              <a:cxnLst/>
              <a:rect l="l" t="t" r="r" b="b"/>
              <a:pathLst>
                <a:path w="1497964" h="660400">
                  <a:moveTo>
                    <a:pt x="0" y="110068"/>
                  </a:moveTo>
                  <a:lnTo>
                    <a:pt x="8649" y="67225"/>
                  </a:lnTo>
                  <a:lnTo>
                    <a:pt x="32238" y="32238"/>
                  </a:lnTo>
                  <a:lnTo>
                    <a:pt x="67224" y="8649"/>
                  </a:lnTo>
                  <a:lnTo>
                    <a:pt x="110068" y="0"/>
                  </a:lnTo>
                  <a:lnTo>
                    <a:pt x="1387662" y="0"/>
                  </a:lnTo>
                  <a:lnTo>
                    <a:pt x="1429784" y="8378"/>
                  </a:lnTo>
                  <a:lnTo>
                    <a:pt x="1465493" y="32238"/>
                  </a:lnTo>
                  <a:lnTo>
                    <a:pt x="1489353" y="67947"/>
                  </a:lnTo>
                  <a:lnTo>
                    <a:pt x="1497731" y="110068"/>
                  </a:lnTo>
                  <a:lnTo>
                    <a:pt x="1497731" y="550330"/>
                  </a:lnTo>
                  <a:lnTo>
                    <a:pt x="1489082" y="593174"/>
                  </a:lnTo>
                  <a:lnTo>
                    <a:pt x="1465493" y="628161"/>
                  </a:lnTo>
                  <a:lnTo>
                    <a:pt x="1430506" y="651750"/>
                  </a:lnTo>
                  <a:lnTo>
                    <a:pt x="1387662" y="660400"/>
                  </a:lnTo>
                  <a:lnTo>
                    <a:pt x="110068" y="660400"/>
                  </a:lnTo>
                  <a:lnTo>
                    <a:pt x="67224" y="651750"/>
                  </a:lnTo>
                  <a:lnTo>
                    <a:pt x="32238" y="628161"/>
                  </a:lnTo>
                  <a:lnTo>
                    <a:pt x="8649" y="593174"/>
                  </a:lnTo>
                  <a:lnTo>
                    <a:pt x="0" y="550330"/>
                  </a:lnTo>
                  <a:lnTo>
                    <a:pt x="0" y="11006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3701994" y="3415115"/>
              <a:ext cx="929005" cy="250190"/>
            </a:xfrm>
            <a:custGeom>
              <a:avLst/>
              <a:gdLst/>
              <a:ahLst/>
              <a:cxnLst/>
              <a:rect l="l" t="t" r="r" b="b"/>
              <a:pathLst>
                <a:path w="929004" h="250189">
                  <a:moveTo>
                    <a:pt x="887290" y="249739"/>
                  </a:moveTo>
                  <a:lnTo>
                    <a:pt x="41623" y="249739"/>
                  </a:lnTo>
                  <a:lnTo>
                    <a:pt x="25422" y="246468"/>
                  </a:lnTo>
                  <a:lnTo>
                    <a:pt x="12191" y="237548"/>
                  </a:lnTo>
                  <a:lnTo>
                    <a:pt x="3271" y="224317"/>
                  </a:lnTo>
                  <a:lnTo>
                    <a:pt x="0" y="208115"/>
                  </a:lnTo>
                  <a:lnTo>
                    <a:pt x="0" y="41624"/>
                  </a:lnTo>
                  <a:lnTo>
                    <a:pt x="3271" y="25422"/>
                  </a:lnTo>
                  <a:lnTo>
                    <a:pt x="12191" y="12191"/>
                  </a:lnTo>
                  <a:lnTo>
                    <a:pt x="25422" y="3271"/>
                  </a:lnTo>
                  <a:lnTo>
                    <a:pt x="41623" y="0"/>
                  </a:lnTo>
                  <a:lnTo>
                    <a:pt x="887290" y="0"/>
                  </a:lnTo>
                  <a:lnTo>
                    <a:pt x="921921" y="18531"/>
                  </a:lnTo>
                  <a:lnTo>
                    <a:pt x="928914" y="41624"/>
                  </a:lnTo>
                  <a:lnTo>
                    <a:pt x="928914" y="208115"/>
                  </a:lnTo>
                  <a:lnTo>
                    <a:pt x="925643" y="224317"/>
                  </a:lnTo>
                  <a:lnTo>
                    <a:pt x="916723" y="237548"/>
                  </a:lnTo>
                  <a:lnTo>
                    <a:pt x="903492" y="246468"/>
                  </a:lnTo>
                  <a:lnTo>
                    <a:pt x="887290" y="24973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3701994" y="3415115"/>
              <a:ext cx="929005" cy="250190"/>
            </a:xfrm>
            <a:custGeom>
              <a:avLst/>
              <a:gdLst/>
              <a:ahLst/>
              <a:cxnLst/>
              <a:rect l="l" t="t" r="r" b="b"/>
              <a:pathLst>
                <a:path w="929004" h="250189">
                  <a:moveTo>
                    <a:pt x="0" y="41624"/>
                  </a:moveTo>
                  <a:lnTo>
                    <a:pt x="3271" y="25422"/>
                  </a:lnTo>
                  <a:lnTo>
                    <a:pt x="12191" y="12191"/>
                  </a:lnTo>
                  <a:lnTo>
                    <a:pt x="25422" y="3271"/>
                  </a:lnTo>
                  <a:lnTo>
                    <a:pt x="41623" y="0"/>
                  </a:lnTo>
                  <a:lnTo>
                    <a:pt x="887290" y="0"/>
                  </a:lnTo>
                  <a:lnTo>
                    <a:pt x="921921" y="18531"/>
                  </a:lnTo>
                  <a:lnTo>
                    <a:pt x="928914" y="41624"/>
                  </a:lnTo>
                  <a:lnTo>
                    <a:pt x="928914" y="208115"/>
                  </a:lnTo>
                  <a:lnTo>
                    <a:pt x="925643" y="224317"/>
                  </a:lnTo>
                  <a:lnTo>
                    <a:pt x="916723" y="237548"/>
                  </a:lnTo>
                  <a:lnTo>
                    <a:pt x="903492" y="246468"/>
                  </a:lnTo>
                  <a:lnTo>
                    <a:pt x="887290" y="249739"/>
                  </a:lnTo>
                  <a:lnTo>
                    <a:pt x="41623" y="249739"/>
                  </a:lnTo>
                  <a:lnTo>
                    <a:pt x="25422" y="246468"/>
                  </a:lnTo>
                  <a:lnTo>
                    <a:pt x="12191" y="237548"/>
                  </a:lnTo>
                  <a:lnTo>
                    <a:pt x="3271" y="224317"/>
                  </a:lnTo>
                  <a:lnTo>
                    <a:pt x="0" y="208115"/>
                  </a:lnTo>
                  <a:lnTo>
                    <a:pt x="0" y="4162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81706" y="3891039"/>
            <a:ext cx="2014220" cy="1053253"/>
            <a:chOff x="886279" y="2918279"/>
            <a:chExt cx="1510665" cy="789940"/>
          </a:xfrm>
        </p:grpSpPr>
        <p:sp>
          <p:nvSpPr>
            <p:cNvPr id="11" name="object 11"/>
            <p:cNvSpPr/>
            <p:nvPr/>
          </p:nvSpPr>
          <p:spPr>
            <a:xfrm>
              <a:off x="892629" y="2924629"/>
              <a:ext cx="1497965" cy="660400"/>
            </a:xfrm>
            <a:custGeom>
              <a:avLst/>
              <a:gdLst/>
              <a:ahLst/>
              <a:cxnLst/>
              <a:rect l="l" t="t" r="r" b="b"/>
              <a:pathLst>
                <a:path w="1497964" h="660400">
                  <a:moveTo>
                    <a:pt x="1387663" y="660399"/>
                  </a:moveTo>
                  <a:lnTo>
                    <a:pt x="110068" y="660399"/>
                  </a:lnTo>
                  <a:lnTo>
                    <a:pt x="67225" y="651750"/>
                  </a:lnTo>
                  <a:lnTo>
                    <a:pt x="32238" y="628161"/>
                  </a:lnTo>
                  <a:lnTo>
                    <a:pt x="8649" y="593174"/>
                  </a:lnTo>
                  <a:lnTo>
                    <a:pt x="0" y="550330"/>
                  </a:lnTo>
                  <a:lnTo>
                    <a:pt x="0" y="110068"/>
                  </a:lnTo>
                  <a:lnTo>
                    <a:pt x="8649" y="67225"/>
                  </a:lnTo>
                  <a:lnTo>
                    <a:pt x="32238" y="32238"/>
                  </a:lnTo>
                  <a:lnTo>
                    <a:pt x="67225" y="8649"/>
                  </a:lnTo>
                  <a:lnTo>
                    <a:pt x="110068" y="0"/>
                  </a:lnTo>
                  <a:lnTo>
                    <a:pt x="1387663" y="0"/>
                  </a:lnTo>
                  <a:lnTo>
                    <a:pt x="1429784" y="8378"/>
                  </a:lnTo>
                  <a:lnTo>
                    <a:pt x="1465493" y="32238"/>
                  </a:lnTo>
                  <a:lnTo>
                    <a:pt x="1489353" y="67947"/>
                  </a:lnTo>
                  <a:lnTo>
                    <a:pt x="1497731" y="110068"/>
                  </a:lnTo>
                  <a:lnTo>
                    <a:pt x="1497731" y="550330"/>
                  </a:lnTo>
                  <a:lnTo>
                    <a:pt x="1489082" y="593174"/>
                  </a:lnTo>
                  <a:lnTo>
                    <a:pt x="1465493" y="628161"/>
                  </a:lnTo>
                  <a:lnTo>
                    <a:pt x="1430506" y="651750"/>
                  </a:lnTo>
                  <a:lnTo>
                    <a:pt x="1387663" y="660399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92629" y="2924629"/>
              <a:ext cx="1497965" cy="660400"/>
            </a:xfrm>
            <a:custGeom>
              <a:avLst/>
              <a:gdLst/>
              <a:ahLst/>
              <a:cxnLst/>
              <a:rect l="l" t="t" r="r" b="b"/>
              <a:pathLst>
                <a:path w="1497964" h="660400">
                  <a:moveTo>
                    <a:pt x="0" y="110068"/>
                  </a:moveTo>
                  <a:lnTo>
                    <a:pt x="8649" y="67225"/>
                  </a:lnTo>
                  <a:lnTo>
                    <a:pt x="32238" y="32238"/>
                  </a:lnTo>
                  <a:lnTo>
                    <a:pt x="67225" y="8649"/>
                  </a:lnTo>
                  <a:lnTo>
                    <a:pt x="110068" y="0"/>
                  </a:lnTo>
                  <a:lnTo>
                    <a:pt x="1387663" y="0"/>
                  </a:lnTo>
                  <a:lnTo>
                    <a:pt x="1429784" y="8378"/>
                  </a:lnTo>
                  <a:lnTo>
                    <a:pt x="1465493" y="32238"/>
                  </a:lnTo>
                  <a:lnTo>
                    <a:pt x="1489353" y="67947"/>
                  </a:lnTo>
                  <a:lnTo>
                    <a:pt x="1497731" y="110068"/>
                  </a:lnTo>
                  <a:lnTo>
                    <a:pt x="1497731" y="550330"/>
                  </a:lnTo>
                  <a:lnTo>
                    <a:pt x="1489082" y="593174"/>
                  </a:lnTo>
                  <a:lnTo>
                    <a:pt x="1465493" y="628161"/>
                  </a:lnTo>
                  <a:lnTo>
                    <a:pt x="1430506" y="651750"/>
                  </a:lnTo>
                  <a:lnTo>
                    <a:pt x="1387663" y="660399"/>
                  </a:lnTo>
                  <a:lnTo>
                    <a:pt x="110068" y="660399"/>
                  </a:lnTo>
                  <a:lnTo>
                    <a:pt x="67225" y="651750"/>
                  </a:lnTo>
                  <a:lnTo>
                    <a:pt x="32238" y="628161"/>
                  </a:lnTo>
                  <a:lnTo>
                    <a:pt x="8649" y="593174"/>
                  </a:lnTo>
                  <a:lnTo>
                    <a:pt x="0" y="550330"/>
                  </a:lnTo>
                  <a:lnTo>
                    <a:pt x="0" y="110068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78851" y="3451636"/>
              <a:ext cx="929005" cy="250190"/>
            </a:xfrm>
            <a:custGeom>
              <a:avLst/>
              <a:gdLst/>
              <a:ahLst/>
              <a:cxnLst/>
              <a:rect l="l" t="t" r="r" b="b"/>
              <a:pathLst>
                <a:path w="929005" h="250189">
                  <a:moveTo>
                    <a:pt x="887290" y="249739"/>
                  </a:moveTo>
                  <a:lnTo>
                    <a:pt x="41624" y="249739"/>
                  </a:lnTo>
                  <a:lnTo>
                    <a:pt x="25422" y="246468"/>
                  </a:lnTo>
                  <a:lnTo>
                    <a:pt x="12191" y="237548"/>
                  </a:lnTo>
                  <a:lnTo>
                    <a:pt x="3271" y="224317"/>
                  </a:lnTo>
                  <a:lnTo>
                    <a:pt x="0" y="208115"/>
                  </a:lnTo>
                  <a:lnTo>
                    <a:pt x="0" y="41623"/>
                  </a:lnTo>
                  <a:lnTo>
                    <a:pt x="3271" y="25422"/>
                  </a:lnTo>
                  <a:lnTo>
                    <a:pt x="12191" y="12191"/>
                  </a:lnTo>
                  <a:lnTo>
                    <a:pt x="25422" y="3271"/>
                  </a:lnTo>
                  <a:lnTo>
                    <a:pt x="41624" y="0"/>
                  </a:lnTo>
                  <a:lnTo>
                    <a:pt x="887290" y="0"/>
                  </a:lnTo>
                  <a:lnTo>
                    <a:pt x="921921" y="18531"/>
                  </a:lnTo>
                  <a:lnTo>
                    <a:pt x="928914" y="41623"/>
                  </a:lnTo>
                  <a:lnTo>
                    <a:pt x="928914" y="208115"/>
                  </a:lnTo>
                  <a:lnTo>
                    <a:pt x="925643" y="224317"/>
                  </a:lnTo>
                  <a:lnTo>
                    <a:pt x="916723" y="237548"/>
                  </a:lnTo>
                  <a:lnTo>
                    <a:pt x="903492" y="246468"/>
                  </a:lnTo>
                  <a:lnTo>
                    <a:pt x="887290" y="249739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178851" y="3451636"/>
              <a:ext cx="929005" cy="250190"/>
            </a:xfrm>
            <a:custGeom>
              <a:avLst/>
              <a:gdLst/>
              <a:ahLst/>
              <a:cxnLst/>
              <a:rect l="l" t="t" r="r" b="b"/>
              <a:pathLst>
                <a:path w="929005" h="250189">
                  <a:moveTo>
                    <a:pt x="0" y="41623"/>
                  </a:moveTo>
                  <a:lnTo>
                    <a:pt x="3271" y="25422"/>
                  </a:lnTo>
                  <a:lnTo>
                    <a:pt x="12191" y="12191"/>
                  </a:lnTo>
                  <a:lnTo>
                    <a:pt x="25422" y="3271"/>
                  </a:lnTo>
                  <a:lnTo>
                    <a:pt x="41624" y="0"/>
                  </a:lnTo>
                  <a:lnTo>
                    <a:pt x="887290" y="0"/>
                  </a:lnTo>
                  <a:lnTo>
                    <a:pt x="921921" y="18531"/>
                  </a:lnTo>
                  <a:lnTo>
                    <a:pt x="928914" y="41623"/>
                  </a:lnTo>
                  <a:lnTo>
                    <a:pt x="928914" y="208115"/>
                  </a:lnTo>
                  <a:lnTo>
                    <a:pt x="925643" y="224317"/>
                  </a:lnTo>
                  <a:lnTo>
                    <a:pt x="916723" y="237548"/>
                  </a:lnTo>
                  <a:lnTo>
                    <a:pt x="903492" y="246468"/>
                  </a:lnTo>
                  <a:lnTo>
                    <a:pt x="887290" y="249739"/>
                  </a:lnTo>
                  <a:lnTo>
                    <a:pt x="41624" y="249739"/>
                  </a:lnTo>
                  <a:lnTo>
                    <a:pt x="25422" y="246468"/>
                  </a:lnTo>
                  <a:lnTo>
                    <a:pt x="12191" y="237548"/>
                  </a:lnTo>
                  <a:lnTo>
                    <a:pt x="3271" y="224317"/>
                  </a:lnTo>
                  <a:lnTo>
                    <a:pt x="0" y="208115"/>
                  </a:lnTo>
                  <a:lnTo>
                    <a:pt x="0" y="41623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43377" y="4084076"/>
            <a:ext cx="1146387" cy="78910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ClusterIP</a:t>
            </a:r>
            <a:endParaRPr sz="2133">
              <a:latin typeface="Arial MT"/>
              <a:cs typeface="Arial MT"/>
            </a:endParaRPr>
          </a:p>
          <a:p>
            <a:pPr marL="342045">
              <a:spcBef>
                <a:spcPts val="1733"/>
              </a:spcBef>
            </a:pPr>
            <a:r>
              <a:rPr sz="1467" spc="-27" dirty="0">
                <a:solidFill>
                  <a:srgbClr val="FFFFFF"/>
                </a:solidFill>
                <a:latin typeface="Arial MT"/>
                <a:cs typeface="Arial MT"/>
              </a:rPr>
              <a:t>Node-</a:t>
            </a:r>
            <a:r>
              <a:rPr sz="1467" spc="-67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467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41096" y="4058940"/>
            <a:ext cx="1176867" cy="77628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NodePort</a:t>
            </a:r>
            <a:endParaRPr sz="2133">
              <a:latin typeface="Arial MT"/>
              <a:cs typeface="Arial MT"/>
            </a:endParaRPr>
          </a:p>
          <a:p>
            <a:pPr marL="408083">
              <a:spcBef>
                <a:spcPts val="1553"/>
              </a:spcBef>
            </a:pPr>
            <a:r>
              <a:rPr sz="1467" spc="-27" dirty="0">
                <a:solidFill>
                  <a:srgbClr val="FFFFFF"/>
                </a:solidFill>
                <a:latin typeface="Arial MT"/>
                <a:cs typeface="Arial MT"/>
              </a:rPr>
              <a:t>Node-</a:t>
            </a:r>
            <a:r>
              <a:rPr sz="1467" spc="-67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467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74351" y="3744625"/>
            <a:ext cx="2968413" cy="325120"/>
            <a:chOff x="6205763" y="2808469"/>
            <a:chExt cx="2226310" cy="243840"/>
          </a:xfrm>
        </p:grpSpPr>
        <p:sp>
          <p:nvSpPr>
            <p:cNvPr id="18" name="object 18"/>
            <p:cNvSpPr/>
            <p:nvPr/>
          </p:nvSpPr>
          <p:spPr>
            <a:xfrm>
              <a:off x="6212113" y="2814819"/>
              <a:ext cx="2213610" cy="231140"/>
            </a:xfrm>
            <a:custGeom>
              <a:avLst/>
              <a:gdLst/>
              <a:ahLst/>
              <a:cxnLst/>
              <a:rect l="l" t="t" r="r" b="b"/>
              <a:pathLst>
                <a:path w="2213609" h="231139">
                  <a:moveTo>
                    <a:pt x="2174934" y="230965"/>
                  </a:moveTo>
                  <a:lnTo>
                    <a:pt x="38494" y="230965"/>
                  </a:lnTo>
                  <a:lnTo>
                    <a:pt x="23510" y="227940"/>
                  </a:lnTo>
                  <a:lnTo>
                    <a:pt x="11274" y="219691"/>
                  </a:lnTo>
                  <a:lnTo>
                    <a:pt x="3025" y="207454"/>
                  </a:lnTo>
                  <a:lnTo>
                    <a:pt x="0" y="192470"/>
                  </a:lnTo>
                  <a:lnTo>
                    <a:pt x="0" y="38494"/>
                  </a:lnTo>
                  <a:lnTo>
                    <a:pt x="3025" y="23510"/>
                  </a:lnTo>
                  <a:lnTo>
                    <a:pt x="11274" y="11274"/>
                  </a:lnTo>
                  <a:lnTo>
                    <a:pt x="23510" y="3025"/>
                  </a:lnTo>
                  <a:lnTo>
                    <a:pt x="38494" y="0"/>
                  </a:lnTo>
                  <a:lnTo>
                    <a:pt x="2174934" y="0"/>
                  </a:lnTo>
                  <a:lnTo>
                    <a:pt x="2210499" y="23763"/>
                  </a:lnTo>
                  <a:lnTo>
                    <a:pt x="2213429" y="38494"/>
                  </a:lnTo>
                  <a:lnTo>
                    <a:pt x="2213429" y="192470"/>
                  </a:lnTo>
                  <a:lnTo>
                    <a:pt x="2210404" y="207454"/>
                  </a:lnTo>
                  <a:lnTo>
                    <a:pt x="2202154" y="219691"/>
                  </a:lnTo>
                  <a:lnTo>
                    <a:pt x="2189918" y="227940"/>
                  </a:lnTo>
                  <a:lnTo>
                    <a:pt x="2174934" y="2309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12113" y="2814819"/>
              <a:ext cx="2213610" cy="231140"/>
            </a:xfrm>
            <a:custGeom>
              <a:avLst/>
              <a:gdLst/>
              <a:ahLst/>
              <a:cxnLst/>
              <a:rect l="l" t="t" r="r" b="b"/>
              <a:pathLst>
                <a:path w="2213609" h="231139">
                  <a:moveTo>
                    <a:pt x="0" y="38494"/>
                  </a:moveTo>
                  <a:lnTo>
                    <a:pt x="3025" y="23510"/>
                  </a:lnTo>
                  <a:lnTo>
                    <a:pt x="11274" y="11274"/>
                  </a:lnTo>
                  <a:lnTo>
                    <a:pt x="23510" y="3025"/>
                  </a:lnTo>
                  <a:lnTo>
                    <a:pt x="38494" y="0"/>
                  </a:lnTo>
                  <a:lnTo>
                    <a:pt x="2174934" y="0"/>
                  </a:lnTo>
                  <a:lnTo>
                    <a:pt x="2210499" y="23763"/>
                  </a:lnTo>
                  <a:lnTo>
                    <a:pt x="2213429" y="38494"/>
                  </a:lnTo>
                  <a:lnTo>
                    <a:pt x="2213429" y="192470"/>
                  </a:lnTo>
                  <a:lnTo>
                    <a:pt x="2210404" y="207454"/>
                  </a:lnTo>
                  <a:lnTo>
                    <a:pt x="2202154" y="219691"/>
                  </a:lnTo>
                  <a:lnTo>
                    <a:pt x="2189918" y="227940"/>
                  </a:lnTo>
                  <a:lnTo>
                    <a:pt x="2174934" y="230965"/>
                  </a:lnTo>
                  <a:lnTo>
                    <a:pt x="38494" y="230965"/>
                  </a:lnTo>
                  <a:lnTo>
                    <a:pt x="23510" y="227940"/>
                  </a:lnTo>
                  <a:lnTo>
                    <a:pt x="11274" y="219691"/>
                  </a:lnTo>
                  <a:lnTo>
                    <a:pt x="3025" y="207454"/>
                  </a:lnTo>
                  <a:lnTo>
                    <a:pt x="0" y="192470"/>
                  </a:lnTo>
                  <a:lnTo>
                    <a:pt x="0" y="38494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905690" y="3714198"/>
            <a:ext cx="170603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13" dirty="0">
                <a:solidFill>
                  <a:srgbClr val="FFFFFF"/>
                </a:solidFill>
                <a:latin typeface="Arial MT"/>
                <a:cs typeface="Arial MT"/>
              </a:rPr>
              <a:t>LoadBalancer</a:t>
            </a:r>
            <a:endParaRPr sz="2133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185280" y="4878008"/>
            <a:ext cx="1004993" cy="735753"/>
            <a:chOff x="6138959" y="3658505"/>
            <a:chExt cx="753745" cy="551815"/>
          </a:xfrm>
        </p:grpSpPr>
        <p:sp>
          <p:nvSpPr>
            <p:cNvPr id="22" name="object 22"/>
            <p:cNvSpPr/>
            <p:nvPr/>
          </p:nvSpPr>
          <p:spPr>
            <a:xfrm>
              <a:off x="6145309" y="3664855"/>
              <a:ext cx="741045" cy="447675"/>
            </a:xfrm>
            <a:custGeom>
              <a:avLst/>
              <a:gdLst/>
              <a:ahLst/>
              <a:cxnLst/>
              <a:rect l="l" t="t" r="r" b="b"/>
              <a:pathLst>
                <a:path w="741045" h="447675">
                  <a:moveTo>
                    <a:pt x="666221" y="447351"/>
                  </a:moveTo>
                  <a:lnTo>
                    <a:pt x="74560" y="447351"/>
                  </a:lnTo>
                  <a:lnTo>
                    <a:pt x="45537" y="441492"/>
                  </a:lnTo>
                  <a:lnTo>
                    <a:pt x="21838" y="425513"/>
                  </a:lnTo>
                  <a:lnTo>
                    <a:pt x="5859" y="401814"/>
                  </a:lnTo>
                  <a:lnTo>
                    <a:pt x="0" y="372791"/>
                  </a:lnTo>
                  <a:lnTo>
                    <a:pt x="0" y="74560"/>
                  </a:lnTo>
                  <a:lnTo>
                    <a:pt x="5859" y="45538"/>
                  </a:lnTo>
                  <a:lnTo>
                    <a:pt x="21838" y="21838"/>
                  </a:lnTo>
                  <a:lnTo>
                    <a:pt x="45537" y="5859"/>
                  </a:lnTo>
                  <a:lnTo>
                    <a:pt x="74560" y="0"/>
                  </a:lnTo>
                  <a:lnTo>
                    <a:pt x="666221" y="0"/>
                  </a:lnTo>
                  <a:lnTo>
                    <a:pt x="707587" y="12527"/>
                  </a:lnTo>
                  <a:lnTo>
                    <a:pt x="735106" y="46027"/>
                  </a:lnTo>
                  <a:lnTo>
                    <a:pt x="740781" y="74560"/>
                  </a:lnTo>
                  <a:lnTo>
                    <a:pt x="740781" y="372791"/>
                  </a:lnTo>
                  <a:lnTo>
                    <a:pt x="734922" y="401814"/>
                  </a:lnTo>
                  <a:lnTo>
                    <a:pt x="718943" y="425513"/>
                  </a:lnTo>
                  <a:lnTo>
                    <a:pt x="695243" y="441492"/>
                  </a:lnTo>
                  <a:lnTo>
                    <a:pt x="666221" y="447351"/>
                  </a:lnTo>
                  <a:close/>
                </a:path>
              </a:pathLst>
            </a:custGeom>
            <a:solidFill>
              <a:srgbClr val="CDBE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145309" y="3664855"/>
              <a:ext cx="741045" cy="447675"/>
            </a:xfrm>
            <a:custGeom>
              <a:avLst/>
              <a:gdLst/>
              <a:ahLst/>
              <a:cxnLst/>
              <a:rect l="l" t="t" r="r" b="b"/>
              <a:pathLst>
                <a:path w="741045" h="447675">
                  <a:moveTo>
                    <a:pt x="0" y="74560"/>
                  </a:moveTo>
                  <a:lnTo>
                    <a:pt x="5859" y="45538"/>
                  </a:lnTo>
                  <a:lnTo>
                    <a:pt x="21838" y="21838"/>
                  </a:lnTo>
                  <a:lnTo>
                    <a:pt x="45537" y="5859"/>
                  </a:lnTo>
                  <a:lnTo>
                    <a:pt x="74560" y="0"/>
                  </a:lnTo>
                  <a:lnTo>
                    <a:pt x="666221" y="0"/>
                  </a:lnTo>
                  <a:lnTo>
                    <a:pt x="707587" y="12527"/>
                  </a:lnTo>
                  <a:lnTo>
                    <a:pt x="735106" y="46027"/>
                  </a:lnTo>
                  <a:lnTo>
                    <a:pt x="740781" y="74560"/>
                  </a:lnTo>
                  <a:lnTo>
                    <a:pt x="740781" y="372791"/>
                  </a:lnTo>
                  <a:lnTo>
                    <a:pt x="734922" y="401814"/>
                  </a:lnTo>
                  <a:lnTo>
                    <a:pt x="718943" y="425513"/>
                  </a:lnTo>
                  <a:lnTo>
                    <a:pt x="695243" y="441492"/>
                  </a:lnTo>
                  <a:lnTo>
                    <a:pt x="666221" y="447351"/>
                  </a:lnTo>
                  <a:lnTo>
                    <a:pt x="74560" y="447351"/>
                  </a:lnTo>
                  <a:lnTo>
                    <a:pt x="45537" y="441492"/>
                  </a:lnTo>
                  <a:lnTo>
                    <a:pt x="21838" y="425513"/>
                  </a:lnTo>
                  <a:lnTo>
                    <a:pt x="5859" y="401814"/>
                  </a:lnTo>
                  <a:lnTo>
                    <a:pt x="0" y="372791"/>
                  </a:lnTo>
                  <a:lnTo>
                    <a:pt x="0" y="7456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218390" y="4020555"/>
              <a:ext cx="594995" cy="183515"/>
            </a:xfrm>
            <a:custGeom>
              <a:avLst/>
              <a:gdLst/>
              <a:ahLst/>
              <a:cxnLst/>
              <a:rect l="l" t="t" r="r" b="b"/>
              <a:pathLst>
                <a:path w="594995" h="183514">
                  <a:moveTo>
                    <a:pt x="502966" y="183303"/>
                  </a:moveTo>
                  <a:lnTo>
                    <a:pt x="91651" y="183303"/>
                  </a:lnTo>
                  <a:lnTo>
                    <a:pt x="55976" y="176100"/>
                  </a:lnTo>
                  <a:lnTo>
                    <a:pt x="26843" y="156459"/>
                  </a:lnTo>
                  <a:lnTo>
                    <a:pt x="7202" y="127326"/>
                  </a:lnTo>
                  <a:lnTo>
                    <a:pt x="0" y="91651"/>
                  </a:lnTo>
                  <a:lnTo>
                    <a:pt x="7080" y="56578"/>
                  </a:lnTo>
                  <a:lnTo>
                    <a:pt x="7202" y="55976"/>
                  </a:lnTo>
                  <a:lnTo>
                    <a:pt x="26843" y="26844"/>
                  </a:lnTo>
                  <a:lnTo>
                    <a:pt x="55976" y="7202"/>
                  </a:lnTo>
                  <a:lnTo>
                    <a:pt x="91651" y="0"/>
                  </a:lnTo>
                  <a:lnTo>
                    <a:pt x="502966" y="0"/>
                  </a:lnTo>
                  <a:lnTo>
                    <a:pt x="553814" y="15398"/>
                  </a:lnTo>
                  <a:lnTo>
                    <a:pt x="587641" y="56578"/>
                  </a:lnTo>
                  <a:lnTo>
                    <a:pt x="594618" y="91651"/>
                  </a:lnTo>
                  <a:lnTo>
                    <a:pt x="587415" y="127326"/>
                  </a:lnTo>
                  <a:lnTo>
                    <a:pt x="567774" y="156459"/>
                  </a:lnTo>
                  <a:lnTo>
                    <a:pt x="538641" y="176100"/>
                  </a:lnTo>
                  <a:lnTo>
                    <a:pt x="502966" y="183303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218391" y="4020555"/>
              <a:ext cx="594995" cy="183515"/>
            </a:xfrm>
            <a:custGeom>
              <a:avLst/>
              <a:gdLst/>
              <a:ahLst/>
              <a:cxnLst/>
              <a:rect l="l" t="t" r="r" b="b"/>
              <a:pathLst>
                <a:path w="594995" h="183514">
                  <a:moveTo>
                    <a:pt x="0" y="91651"/>
                  </a:moveTo>
                  <a:lnTo>
                    <a:pt x="7202" y="55976"/>
                  </a:lnTo>
                  <a:lnTo>
                    <a:pt x="26843" y="26844"/>
                  </a:lnTo>
                  <a:lnTo>
                    <a:pt x="55976" y="7202"/>
                  </a:lnTo>
                  <a:lnTo>
                    <a:pt x="91651" y="0"/>
                  </a:lnTo>
                  <a:lnTo>
                    <a:pt x="502966" y="0"/>
                  </a:lnTo>
                  <a:lnTo>
                    <a:pt x="553814" y="15398"/>
                  </a:lnTo>
                  <a:lnTo>
                    <a:pt x="587641" y="56578"/>
                  </a:lnTo>
                  <a:lnTo>
                    <a:pt x="594618" y="91651"/>
                  </a:lnTo>
                  <a:lnTo>
                    <a:pt x="587415" y="127326"/>
                  </a:lnTo>
                  <a:lnTo>
                    <a:pt x="567774" y="156459"/>
                  </a:lnTo>
                  <a:lnTo>
                    <a:pt x="538641" y="176100"/>
                  </a:lnTo>
                  <a:lnTo>
                    <a:pt x="502966" y="183303"/>
                  </a:lnTo>
                  <a:lnTo>
                    <a:pt x="91651" y="183303"/>
                  </a:lnTo>
                  <a:lnTo>
                    <a:pt x="55976" y="176100"/>
                  </a:lnTo>
                  <a:lnTo>
                    <a:pt x="26843" y="156459"/>
                  </a:lnTo>
                  <a:lnTo>
                    <a:pt x="7202" y="127326"/>
                  </a:lnTo>
                  <a:lnTo>
                    <a:pt x="0" y="9165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448733" y="5378041"/>
            <a:ext cx="47836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FFFF"/>
                </a:solidFill>
                <a:latin typeface="Arial MT"/>
                <a:cs typeface="Arial MT"/>
              </a:rPr>
              <a:t>Node-</a:t>
            </a:r>
            <a:r>
              <a:rPr sz="1067" spc="-67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067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37994" y="4878008"/>
            <a:ext cx="1004993" cy="735753"/>
            <a:chOff x="7003495" y="3658505"/>
            <a:chExt cx="753745" cy="551815"/>
          </a:xfrm>
        </p:grpSpPr>
        <p:sp>
          <p:nvSpPr>
            <p:cNvPr id="28" name="object 28"/>
            <p:cNvSpPr/>
            <p:nvPr/>
          </p:nvSpPr>
          <p:spPr>
            <a:xfrm>
              <a:off x="7009845" y="3664855"/>
              <a:ext cx="741045" cy="447675"/>
            </a:xfrm>
            <a:custGeom>
              <a:avLst/>
              <a:gdLst/>
              <a:ahLst/>
              <a:cxnLst/>
              <a:rect l="l" t="t" r="r" b="b"/>
              <a:pathLst>
                <a:path w="741045" h="447675">
                  <a:moveTo>
                    <a:pt x="666221" y="447351"/>
                  </a:moveTo>
                  <a:lnTo>
                    <a:pt x="74560" y="447351"/>
                  </a:lnTo>
                  <a:lnTo>
                    <a:pt x="45538" y="441492"/>
                  </a:lnTo>
                  <a:lnTo>
                    <a:pt x="21838" y="425513"/>
                  </a:lnTo>
                  <a:lnTo>
                    <a:pt x="5859" y="401814"/>
                  </a:lnTo>
                  <a:lnTo>
                    <a:pt x="0" y="372791"/>
                  </a:lnTo>
                  <a:lnTo>
                    <a:pt x="0" y="74560"/>
                  </a:lnTo>
                  <a:lnTo>
                    <a:pt x="5859" y="45538"/>
                  </a:lnTo>
                  <a:lnTo>
                    <a:pt x="21838" y="21838"/>
                  </a:lnTo>
                  <a:lnTo>
                    <a:pt x="45538" y="5859"/>
                  </a:lnTo>
                  <a:lnTo>
                    <a:pt x="74560" y="0"/>
                  </a:lnTo>
                  <a:lnTo>
                    <a:pt x="666221" y="0"/>
                  </a:lnTo>
                  <a:lnTo>
                    <a:pt x="707587" y="12527"/>
                  </a:lnTo>
                  <a:lnTo>
                    <a:pt x="735106" y="46027"/>
                  </a:lnTo>
                  <a:lnTo>
                    <a:pt x="740781" y="74560"/>
                  </a:lnTo>
                  <a:lnTo>
                    <a:pt x="740781" y="372791"/>
                  </a:lnTo>
                  <a:lnTo>
                    <a:pt x="734922" y="401814"/>
                  </a:lnTo>
                  <a:lnTo>
                    <a:pt x="718943" y="425513"/>
                  </a:lnTo>
                  <a:lnTo>
                    <a:pt x="695243" y="441492"/>
                  </a:lnTo>
                  <a:lnTo>
                    <a:pt x="666221" y="447351"/>
                  </a:lnTo>
                  <a:close/>
                </a:path>
              </a:pathLst>
            </a:custGeom>
            <a:solidFill>
              <a:srgbClr val="CDBE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009845" y="3664855"/>
              <a:ext cx="741045" cy="447675"/>
            </a:xfrm>
            <a:custGeom>
              <a:avLst/>
              <a:gdLst/>
              <a:ahLst/>
              <a:cxnLst/>
              <a:rect l="l" t="t" r="r" b="b"/>
              <a:pathLst>
                <a:path w="741045" h="447675">
                  <a:moveTo>
                    <a:pt x="0" y="74560"/>
                  </a:moveTo>
                  <a:lnTo>
                    <a:pt x="5859" y="45538"/>
                  </a:lnTo>
                  <a:lnTo>
                    <a:pt x="21838" y="21838"/>
                  </a:lnTo>
                  <a:lnTo>
                    <a:pt x="45538" y="5859"/>
                  </a:lnTo>
                  <a:lnTo>
                    <a:pt x="74560" y="0"/>
                  </a:lnTo>
                  <a:lnTo>
                    <a:pt x="666221" y="0"/>
                  </a:lnTo>
                  <a:lnTo>
                    <a:pt x="707587" y="12527"/>
                  </a:lnTo>
                  <a:lnTo>
                    <a:pt x="735106" y="46027"/>
                  </a:lnTo>
                  <a:lnTo>
                    <a:pt x="740781" y="74560"/>
                  </a:lnTo>
                  <a:lnTo>
                    <a:pt x="740781" y="372791"/>
                  </a:lnTo>
                  <a:lnTo>
                    <a:pt x="734922" y="401814"/>
                  </a:lnTo>
                  <a:lnTo>
                    <a:pt x="718943" y="425513"/>
                  </a:lnTo>
                  <a:lnTo>
                    <a:pt x="695243" y="441492"/>
                  </a:lnTo>
                  <a:lnTo>
                    <a:pt x="666221" y="447351"/>
                  </a:lnTo>
                  <a:lnTo>
                    <a:pt x="74560" y="447351"/>
                  </a:lnTo>
                  <a:lnTo>
                    <a:pt x="45538" y="441492"/>
                  </a:lnTo>
                  <a:lnTo>
                    <a:pt x="21838" y="425513"/>
                  </a:lnTo>
                  <a:lnTo>
                    <a:pt x="5859" y="401814"/>
                  </a:lnTo>
                  <a:lnTo>
                    <a:pt x="0" y="372791"/>
                  </a:lnTo>
                  <a:lnTo>
                    <a:pt x="0" y="7456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082927" y="4020555"/>
              <a:ext cx="594995" cy="183515"/>
            </a:xfrm>
            <a:custGeom>
              <a:avLst/>
              <a:gdLst/>
              <a:ahLst/>
              <a:cxnLst/>
              <a:rect l="l" t="t" r="r" b="b"/>
              <a:pathLst>
                <a:path w="594995" h="183514">
                  <a:moveTo>
                    <a:pt x="502966" y="183303"/>
                  </a:moveTo>
                  <a:lnTo>
                    <a:pt x="91651" y="183303"/>
                  </a:lnTo>
                  <a:lnTo>
                    <a:pt x="55976" y="176100"/>
                  </a:lnTo>
                  <a:lnTo>
                    <a:pt x="26844" y="156459"/>
                  </a:lnTo>
                  <a:lnTo>
                    <a:pt x="7202" y="127326"/>
                  </a:lnTo>
                  <a:lnTo>
                    <a:pt x="0" y="91651"/>
                  </a:lnTo>
                  <a:lnTo>
                    <a:pt x="7080" y="56578"/>
                  </a:lnTo>
                  <a:lnTo>
                    <a:pt x="7202" y="55976"/>
                  </a:lnTo>
                  <a:lnTo>
                    <a:pt x="26844" y="26844"/>
                  </a:lnTo>
                  <a:lnTo>
                    <a:pt x="55976" y="7202"/>
                  </a:lnTo>
                  <a:lnTo>
                    <a:pt x="91651" y="0"/>
                  </a:lnTo>
                  <a:lnTo>
                    <a:pt x="502966" y="0"/>
                  </a:lnTo>
                  <a:lnTo>
                    <a:pt x="553815" y="15398"/>
                  </a:lnTo>
                  <a:lnTo>
                    <a:pt x="587641" y="56578"/>
                  </a:lnTo>
                  <a:lnTo>
                    <a:pt x="594617" y="91651"/>
                  </a:lnTo>
                  <a:lnTo>
                    <a:pt x="587415" y="127326"/>
                  </a:lnTo>
                  <a:lnTo>
                    <a:pt x="567773" y="156459"/>
                  </a:lnTo>
                  <a:lnTo>
                    <a:pt x="538641" y="176100"/>
                  </a:lnTo>
                  <a:lnTo>
                    <a:pt x="502966" y="183303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082927" y="4020555"/>
              <a:ext cx="594995" cy="183515"/>
            </a:xfrm>
            <a:custGeom>
              <a:avLst/>
              <a:gdLst/>
              <a:ahLst/>
              <a:cxnLst/>
              <a:rect l="l" t="t" r="r" b="b"/>
              <a:pathLst>
                <a:path w="594995" h="183514">
                  <a:moveTo>
                    <a:pt x="0" y="91651"/>
                  </a:moveTo>
                  <a:lnTo>
                    <a:pt x="7202" y="55976"/>
                  </a:lnTo>
                  <a:lnTo>
                    <a:pt x="26844" y="26844"/>
                  </a:lnTo>
                  <a:lnTo>
                    <a:pt x="55976" y="7202"/>
                  </a:lnTo>
                  <a:lnTo>
                    <a:pt x="91651" y="0"/>
                  </a:lnTo>
                  <a:lnTo>
                    <a:pt x="502966" y="0"/>
                  </a:lnTo>
                  <a:lnTo>
                    <a:pt x="553815" y="15398"/>
                  </a:lnTo>
                  <a:lnTo>
                    <a:pt x="587641" y="56578"/>
                  </a:lnTo>
                  <a:lnTo>
                    <a:pt x="594617" y="91651"/>
                  </a:lnTo>
                  <a:lnTo>
                    <a:pt x="587415" y="127326"/>
                  </a:lnTo>
                  <a:lnTo>
                    <a:pt x="567773" y="156459"/>
                  </a:lnTo>
                  <a:lnTo>
                    <a:pt x="538641" y="176100"/>
                  </a:lnTo>
                  <a:lnTo>
                    <a:pt x="502966" y="183303"/>
                  </a:lnTo>
                  <a:lnTo>
                    <a:pt x="91651" y="183303"/>
                  </a:lnTo>
                  <a:lnTo>
                    <a:pt x="55976" y="176100"/>
                  </a:lnTo>
                  <a:lnTo>
                    <a:pt x="26844" y="156459"/>
                  </a:lnTo>
                  <a:lnTo>
                    <a:pt x="7202" y="127326"/>
                  </a:lnTo>
                  <a:lnTo>
                    <a:pt x="0" y="9165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601449" y="5378041"/>
            <a:ext cx="47836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FFFF"/>
                </a:solidFill>
                <a:latin typeface="Arial MT"/>
                <a:cs typeface="Arial MT"/>
              </a:rPr>
              <a:t>Node-</a:t>
            </a:r>
            <a:r>
              <a:rPr sz="1067" spc="-67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067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503521" y="4876278"/>
            <a:ext cx="1004993" cy="735753"/>
            <a:chOff x="7877640" y="3657208"/>
            <a:chExt cx="753745" cy="551815"/>
          </a:xfrm>
        </p:grpSpPr>
        <p:sp>
          <p:nvSpPr>
            <p:cNvPr id="34" name="object 34"/>
            <p:cNvSpPr/>
            <p:nvPr/>
          </p:nvSpPr>
          <p:spPr>
            <a:xfrm>
              <a:off x="7883990" y="3663558"/>
              <a:ext cx="741045" cy="447675"/>
            </a:xfrm>
            <a:custGeom>
              <a:avLst/>
              <a:gdLst/>
              <a:ahLst/>
              <a:cxnLst/>
              <a:rect l="l" t="t" r="r" b="b"/>
              <a:pathLst>
                <a:path w="741045" h="447675">
                  <a:moveTo>
                    <a:pt x="666221" y="447351"/>
                  </a:moveTo>
                  <a:lnTo>
                    <a:pt x="74560" y="447351"/>
                  </a:lnTo>
                  <a:lnTo>
                    <a:pt x="45538" y="441492"/>
                  </a:lnTo>
                  <a:lnTo>
                    <a:pt x="21838" y="425513"/>
                  </a:lnTo>
                  <a:lnTo>
                    <a:pt x="5859" y="401813"/>
                  </a:lnTo>
                  <a:lnTo>
                    <a:pt x="0" y="372791"/>
                  </a:lnTo>
                  <a:lnTo>
                    <a:pt x="0" y="74560"/>
                  </a:lnTo>
                  <a:lnTo>
                    <a:pt x="5859" y="45537"/>
                  </a:lnTo>
                  <a:lnTo>
                    <a:pt x="21838" y="21838"/>
                  </a:lnTo>
                  <a:lnTo>
                    <a:pt x="45538" y="5859"/>
                  </a:lnTo>
                  <a:lnTo>
                    <a:pt x="74560" y="0"/>
                  </a:lnTo>
                  <a:lnTo>
                    <a:pt x="666221" y="0"/>
                  </a:lnTo>
                  <a:lnTo>
                    <a:pt x="707587" y="12527"/>
                  </a:lnTo>
                  <a:lnTo>
                    <a:pt x="735106" y="46027"/>
                  </a:lnTo>
                  <a:lnTo>
                    <a:pt x="740781" y="74560"/>
                  </a:lnTo>
                  <a:lnTo>
                    <a:pt x="740781" y="372791"/>
                  </a:lnTo>
                  <a:lnTo>
                    <a:pt x="734922" y="401813"/>
                  </a:lnTo>
                  <a:lnTo>
                    <a:pt x="718943" y="425513"/>
                  </a:lnTo>
                  <a:lnTo>
                    <a:pt x="695243" y="441492"/>
                  </a:lnTo>
                  <a:lnTo>
                    <a:pt x="666221" y="447351"/>
                  </a:lnTo>
                  <a:close/>
                </a:path>
              </a:pathLst>
            </a:custGeom>
            <a:solidFill>
              <a:srgbClr val="CDBE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883990" y="3663558"/>
              <a:ext cx="741045" cy="447675"/>
            </a:xfrm>
            <a:custGeom>
              <a:avLst/>
              <a:gdLst/>
              <a:ahLst/>
              <a:cxnLst/>
              <a:rect l="l" t="t" r="r" b="b"/>
              <a:pathLst>
                <a:path w="741045" h="447675">
                  <a:moveTo>
                    <a:pt x="0" y="74560"/>
                  </a:moveTo>
                  <a:lnTo>
                    <a:pt x="5859" y="45537"/>
                  </a:lnTo>
                  <a:lnTo>
                    <a:pt x="21838" y="21838"/>
                  </a:lnTo>
                  <a:lnTo>
                    <a:pt x="45538" y="5859"/>
                  </a:lnTo>
                  <a:lnTo>
                    <a:pt x="74560" y="0"/>
                  </a:lnTo>
                  <a:lnTo>
                    <a:pt x="666221" y="0"/>
                  </a:lnTo>
                  <a:lnTo>
                    <a:pt x="707587" y="12527"/>
                  </a:lnTo>
                  <a:lnTo>
                    <a:pt x="735106" y="46027"/>
                  </a:lnTo>
                  <a:lnTo>
                    <a:pt x="740781" y="74560"/>
                  </a:lnTo>
                  <a:lnTo>
                    <a:pt x="740781" y="372791"/>
                  </a:lnTo>
                  <a:lnTo>
                    <a:pt x="734922" y="401813"/>
                  </a:lnTo>
                  <a:lnTo>
                    <a:pt x="718943" y="425513"/>
                  </a:lnTo>
                  <a:lnTo>
                    <a:pt x="695243" y="441492"/>
                  </a:lnTo>
                  <a:lnTo>
                    <a:pt x="666221" y="447351"/>
                  </a:lnTo>
                  <a:lnTo>
                    <a:pt x="74560" y="447351"/>
                  </a:lnTo>
                  <a:lnTo>
                    <a:pt x="45538" y="441492"/>
                  </a:lnTo>
                  <a:lnTo>
                    <a:pt x="21838" y="425513"/>
                  </a:lnTo>
                  <a:lnTo>
                    <a:pt x="5859" y="401813"/>
                  </a:lnTo>
                  <a:lnTo>
                    <a:pt x="0" y="372791"/>
                  </a:lnTo>
                  <a:lnTo>
                    <a:pt x="0" y="74560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957072" y="4019258"/>
              <a:ext cx="594995" cy="183515"/>
            </a:xfrm>
            <a:custGeom>
              <a:avLst/>
              <a:gdLst/>
              <a:ahLst/>
              <a:cxnLst/>
              <a:rect l="l" t="t" r="r" b="b"/>
              <a:pathLst>
                <a:path w="594995" h="183514">
                  <a:moveTo>
                    <a:pt x="502966" y="183302"/>
                  </a:moveTo>
                  <a:lnTo>
                    <a:pt x="91651" y="183302"/>
                  </a:lnTo>
                  <a:lnTo>
                    <a:pt x="55976" y="176100"/>
                  </a:lnTo>
                  <a:lnTo>
                    <a:pt x="26844" y="156458"/>
                  </a:lnTo>
                  <a:lnTo>
                    <a:pt x="7202" y="127326"/>
                  </a:lnTo>
                  <a:lnTo>
                    <a:pt x="0" y="91651"/>
                  </a:lnTo>
                  <a:lnTo>
                    <a:pt x="7081" y="56577"/>
                  </a:lnTo>
                  <a:lnTo>
                    <a:pt x="7202" y="55976"/>
                  </a:lnTo>
                  <a:lnTo>
                    <a:pt x="26844" y="26843"/>
                  </a:lnTo>
                  <a:lnTo>
                    <a:pt x="55976" y="7202"/>
                  </a:lnTo>
                  <a:lnTo>
                    <a:pt x="91651" y="0"/>
                  </a:lnTo>
                  <a:lnTo>
                    <a:pt x="502966" y="0"/>
                  </a:lnTo>
                  <a:lnTo>
                    <a:pt x="553815" y="15398"/>
                  </a:lnTo>
                  <a:lnTo>
                    <a:pt x="587641" y="56577"/>
                  </a:lnTo>
                  <a:lnTo>
                    <a:pt x="594617" y="91651"/>
                  </a:lnTo>
                  <a:lnTo>
                    <a:pt x="587415" y="127326"/>
                  </a:lnTo>
                  <a:lnTo>
                    <a:pt x="567773" y="156458"/>
                  </a:lnTo>
                  <a:lnTo>
                    <a:pt x="538641" y="176100"/>
                  </a:lnTo>
                  <a:lnTo>
                    <a:pt x="502966" y="183302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957072" y="4019258"/>
              <a:ext cx="594995" cy="183515"/>
            </a:xfrm>
            <a:custGeom>
              <a:avLst/>
              <a:gdLst/>
              <a:ahLst/>
              <a:cxnLst/>
              <a:rect l="l" t="t" r="r" b="b"/>
              <a:pathLst>
                <a:path w="594995" h="183514">
                  <a:moveTo>
                    <a:pt x="0" y="91651"/>
                  </a:moveTo>
                  <a:lnTo>
                    <a:pt x="7202" y="55976"/>
                  </a:lnTo>
                  <a:lnTo>
                    <a:pt x="26844" y="26843"/>
                  </a:lnTo>
                  <a:lnTo>
                    <a:pt x="55976" y="7202"/>
                  </a:lnTo>
                  <a:lnTo>
                    <a:pt x="91651" y="0"/>
                  </a:lnTo>
                  <a:lnTo>
                    <a:pt x="502966" y="0"/>
                  </a:lnTo>
                  <a:lnTo>
                    <a:pt x="553815" y="15398"/>
                  </a:lnTo>
                  <a:lnTo>
                    <a:pt x="587641" y="56577"/>
                  </a:lnTo>
                  <a:lnTo>
                    <a:pt x="594617" y="91651"/>
                  </a:lnTo>
                  <a:lnTo>
                    <a:pt x="587415" y="127326"/>
                  </a:lnTo>
                  <a:lnTo>
                    <a:pt x="567773" y="156458"/>
                  </a:lnTo>
                  <a:lnTo>
                    <a:pt x="538641" y="176100"/>
                  </a:lnTo>
                  <a:lnTo>
                    <a:pt x="502966" y="183302"/>
                  </a:lnTo>
                  <a:lnTo>
                    <a:pt x="91651" y="183302"/>
                  </a:lnTo>
                  <a:lnTo>
                    <a:pt x="55976" y="176100"/>
                  </a:lnTo>
                  <a:lnTo>
                    <a:pt x="26844" y="156458"/>
                  </a:lnTo>
                  <a:lnTo>
                    <a:pt x="7202" y="127326"/>
                  </a:lnTo>
                  <a:lnTo>
                    <a:pt x="0" y="9165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766975" y="5376313"/>
            <a:ext cx="47836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FFFF"/>
                </a:solidFill>
                <a:latin typeface="Arial MT"/>
                <a:cs typeface="Arial MT"/>
              </a:rPr>
              <a:t>Node-</a:t>
            </a:r>
            <a:r>
              <a:rPr sz="1067" spc="-67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067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26982" y="4061048"/>
            <a:ext cx="2642447" cy="725593"/>
            <a:chOff x="6395236" y="3045785"/>
            <a:chExt cx="1981835" cy="544195"/>
          </a:xfrm>
        </p:grpSpPr>
        <p:sp>
          <p:nvSpPr>
            <p:cNvPr id="40" name="object 40"/>
            <p:cNvSpPr/>
            <p:nvPr/>
          </p:nvSpPr>
          <p:spPr>
            <a:xfrm>
              <a:off x="6415732" y="3384339"/>
              <a:ext cx="1941195" cy="144145"/>
            </a:xfrm>
            <a:custGeom>
              <a:avLst/>
              <a:gdLst/>
              <a:ahLst/>
              <a:cxnLst/>
              <a:rect l="l" t="t" r="r" b="b"/>
              <a:pathLst>
                <a:path w="1941195" h="144145">
                  <a:moveTo>
                    <a:pt x="0" y="0"/>
                  </a:moveTo>
                  <a:lnTo>
                    <a:pt x="1940667" y="0"/>
                  </a:lnTo>
                </a:path>
                <a:path w="1941195" h="144145">
                  <a:moveTo>
                    <a:pt x="0" y="10608"/>
                  </a:moveTo>
                  <a:lnTo>
                    <a:pt x="0" y="14353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99999" y="352787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399999" y="352787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7311989" y="3394948"/>
              <a:ext cx="0" cy="133350"/>
            </a:xfrm>
            <a:custGeom>
              <a:avLst/>
              <a:gdLst/>
              <a:ahLst/>
              <a:cxnLst/>
              <a:rect l="l" t="t" r="r" b="b"/>
              <a:pathLst>
                <a:path h="133350">
                  <a:moveTo>
                    <a:pt x="0" y="0"/>
                  </a:moveTo>
                  <a:lnTo>
                    <a:pt x="0" y="13293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7296256" y="352787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296256" y="352787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356400" y="3415116"/>
              <a:ext cx="0" cy="127000"/>
            </a:xfrm>
            <a:custGeom>
              <a:avLst/>
              <a:gdLst/>
              <a:ahLst/>
              <a:cxnLst/>
              <a:rect l="l" t="t" r="r" b="b"/>
              <a:pathLst>
                <a:path h="127000">
                  <a:moveTo>
                    <a:pt x="0" y="0"/>
                  </a:moveTo>
                  <a:lnTo>
                    <a:pt x="0" y="12662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340667" y="354173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8340667" y="354173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7318827" y="3045785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39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40044" y="5383397"/>
            <a:ext cx="2773680" cy="115929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8131" marR="204042" indent="-342045">
              <a:lnSpc>
                <a:spcPts val="2200"/>
              </a:lnSpc>
              <a:spcBef>
                <a:spcPts val="240"/>
              </a:spcBef>
              <a:buChar char="-"/>
              <a:tabLst>
                <a:tab pos="358131" algn="l"/>
              </a:tabLst>
            </a:pPr>
            <a:r>
              <a:rPr sz="1867" dirty="0">
                <a:latin typeface="Arial MT"/>
                <a:cs typeface="Arial MT"/>
              </a:rPr>
              <a:t>Reachable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within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spc="-33" dirty="0">
                <a:latin typeface="Arial MT"/>
                <a:cs typeface="Arial MT"/>
              </a:rPr>
              <a:t>the </a:t>
            </a:r>
            <a:r>
              <a:rPr sz="1867" spc="-13" dirty="0">
                <a:latin typeface="Arial MT"/>
                <a:cs typeface="Arial MT"/>
              </a:rPr>
              <a:t>cluster.</a:t>
            </a:r>
            <a:endParaRPr sz="1867">
              <a:latin typeface="Arial MT"/>
              <a:cs typeface="Arial MT"/>
            </a:endParaRPr>
          </a:p>
          <a:p>
            <a:pPr marL="358131" marR="6773" indent="-342045">
              <a:lnSpc>
                <a:spcPts val="2200"/>
              </a:lnSpc>
              <a:buChar char="-"/>
              <a:tabLst>
                <a:tab pos="358131" algn="l"/>
              </a:tabLst>
            </a:pPr>
            <a:r>
              <a:rPr sz="1867" dirty="0">
                <a:latin typeface="Arial MT"/>
                <a:cs typeface="Arial MT"/>
              </a:rPr>
              <a:t>Connects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Frontend </a:t>
            </a:r>
            <a:r>
              <a:rPr sz="1867" dirty="0">
                <a:latin typeface="Arial MT"/>
                <a:cs typeface="Arial MT"/>
              </a:rPr>
              <a:t>Pods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to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Backend</a:t>
            </a:r>
            <a:r>
              <a:rPr sz="1867" spc="-20" dirty="0">
                <a:latin typeface="Arial MT"/>
                <a:cs typeface="Arial MT"/>
              </a:rPr>
              <a:t> </a:t>
            </a:r>
            <a:r>
              <a:rPr sz="1867" spc="-27" dirty="0">
                <a:latin typeface="Arial MT"/>
                <a:cs typeface="Arial MT"/>
              </a:rPr>
              <a:t>Pods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87202" y="5292809"/>
            <a:ext cx="282617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8131" marR="6773" indent="-342045">
              <a:lnSpc>
                <a:spcPts val="2200"/>
              </a:lnSpc>
              <a:spcBef>
                <a:spcPts val="240"/>
              </a:spcBef>
              <a:tabLst>
                <a:tab pos="358131" algn="l"/>
              </a:tabLst>
            </a:pPr>
            <a:r>
              <a:rPr sz="1867" spc="-67" dirty="0">
                <a:latin typeface="Arial MT"/>
                <a:cs typeface="Arial MT"/>
              </a:rPr>
              <a:t>-</a:t>
            </a:r>
            <a:r>
              <a:rPr sz="1867" dirty="0">
                <a:latin typeface="Arial MT"/>
                <a:cs typeface="Arial MT"/>
              </a:rPr>
              <a:t>	Exposing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Frontend</a:t>
            </a:r>
            <a:r>
              <a:rPr sz="1867" spc="-53" dirty="0">
                <a:latin typeface="Arial MT"/>
                <a:cs typeface="Arial MT"/>
              </a:rPr>
              <a:t> </a:t>
            </a:r>
            <a:r>
              <a:rPr sz="1867" spc="-33" dirty="0">
                <a:latin typeface="Arial MT"/>
                <a:cs typeface="Arial MT"/>
              </a:rPr>
              <a:t>app </a:t>
            </a:r>
            <a:r>
              <a:rPr sz="1867" dirty="0">
                <a:latin typeface="Arial MT"/>
                <a:cs typeface="Arial MT"/>
              </a:rPr>
              <a:t>to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external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world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146077" y="5877891"/>
            <a:ext cx="32080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58131" algn="l"/>
              </a:tabLst>
            </a:pPr>
            <a:r>
              <a:rPr sz="1867" spc="-67" dirty="0">
                <a:latin typeface="Arial MT"/>
                <a:cs typeface="Arial MT"/>
              </a:rPr>
              <a:t>-</a:t>
            </a:r>
            <a:r>
              <a:rPr sz="1867" dirty="0">
                <a:latin typeface="Arial MT"/>
                <a:cs typeface="Arial MT"/>
              </a:rPr>
              <a:t>	Equally</a:t>
            </a:r>
            <a:r>
              <a:rPr sz="1867" spc="-47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distribute</a:t>
            </a:r>
            <a:r>
              <a:rPr sz="1867" spc="-33" dirty="0">
                <a:latin typeface="Arial MT"/>
                <a:cs typeface="Arial MT"/>
              </a:rPr>
              <a:t> </a:t>
            </a:r>
            <a:r>
              <a:rPr sz="1867" dirty="0">
                <a:latin typeface="Arial MT"/>
                <a:cs typeface="Arial MT"/>
              </a:rPr>
              <a:t>the</a:t>
            </a:r>
            <a:r>
              <a:rPr sz="1867" spc="-27" dirty="0">
                <a:latin typeface="Arial MT"/>
                <a:cs typeface="Arial MT"/>
              </a:rPr>
              <a:t> </a:t>
            </a:r>
            <a:r>
              <a:rPr sz="1867" spc="-13" dirty="0">
                <a:latin typeface="Arial MT"/>
                <a:cs typeface="Arial MT"/>
              </a:rPr>
              <a:t>loads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2207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1767" y="1775703"/>
            <a:ext cx="5781887" cy="83777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333" dirty="0">
                <a:solidFill>
                  <a:srgbClr val="002060"/>
                </a:solidFill>
              </a:rPr>
              <a:t>Services:</a:t>
            </a:r>
            <a:r>
              <a:rPr sz="5333" spc="-305" dirty="0">
                <a:solidFill>
                  <a:srgbClr val="002060"/>
                </a:solidFill>
              </a:rPr>
              <a:t> </a:t>
            </a:r>
            <a:r>
              <a:rPr sz="5333" spc="-13" dirty="0">
                <a:solidFill>
                  <a:srgbClr val="002060"/>
                </a:solidFill>
              </a:rPr>
              <a:t>ClusterIP</a:t>
            </a:r>
            <a:endParaRPr sz="5333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0" y="875828"/>
            <a:ext cx="7994650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pc="-13" dirty="0">
                <a:solidFill>
                  <a:srgbClr val="002060"/>
                </a:solidFill>
              </a:rPr>
              <a:t>Services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23900" y="2605617"/>
            <a:ext cx="11106150" cy="1676527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192189" marR="285320" indent="-176102">
              <a:lnSpc>
                <a:spcPts val="2907"/>
              </a:lnSpc>
              <a:spcBef>
                <a:spcPts val="473"/>
              </a:spcBef>
              <a:buClr>
                <a:srgbClr val="FFAB40"/>
              </a:buClr>
              <a:tabLst>
                <a:tab pos="193882" algn="l"/>
                <a:tab pos="2282556" algn="l"/>
              </a:tabLst>
            </a:pPr>
            <a:r>
              <a:rPr dirty="0"/>
              <a:t>Imagine</a:t>
            </a:r>
            <a:r>
              <a:rPr spc="-67" dirty="0"/>
              <a:t> </a:t>
            </a:r>
            <a:r>
              <a:rPr dirty="0"/>
              <a:t>you</a:t>
            </a:r>
            <a:r>
              <a:rPr spc="-67" dirty="0"/>
              <a:t> </a:t>
            </a:r>
            <a:r>
              <a:rPr dirty="0"/>
              <a:t>need</a:t>
            </a:r>
            <a:r>
              <a:rPr spc="-60" dirty="0"/>
              <a:t> </a:t>
            </a:r>
            <a:r>
              <a:rPr dirty="0"/>
              <a:t>to</a:t>
            </a:r>
            <a:r>
              <a:rPr spc="-67" dirty="0"/>
              <a:t> </a:t>
            </a:r>
            <a:r>
              <a:rPr dirty="0"/>
              <a:t>deploy</a:t>
            </a:r>
            <a:r>
              <a:rPr spc="-67" dirty="0"/>
              <a:t> </a:t>
            </a:r>
            <a:r>
              <a:rPr dirty="0"/>
              <a:t>one</a:t>
            </a:r>
            <a:r>
              <a:rPr spc="-60" dirty="0"/>
              <a:t> </a:t>
            </a:r>
            <a:r>
              <a:rPr dirty="0"/>
              <a:t>full</a:t>
            </a:r>
            <a:r>
              <a:rPr spc="-67" dirty="0"/>
              <a:t> </a:t>
            </a:r>
            <a:r>
              <a:rPr dirty="0"/>
              <a:t>fledge</a:t>
            </a:r>
            <a:r>
              <a:rPr spc="-60" dirty="0"/>
              <a:t> </a:t>
            </a:r>
            <a:r>
              <a:rPr dirty="0"/>
              <a:t>app</a:t>
            </a:r>
            <a:r>
              <a:rPr spc="-67" dirty="0"/>
              <a:t> </a:t>
            </a:r>
            <a:r>
              <a:rPr dirty="0"/>
              <a:t>which</a:t>
            </a:r>
            <a:r>
              <a:rPr spc="-67" dirty="0"/>
              <a:t> </a:t>
            </a:r>
            <a:r>
              <a:rPr dirty="0"/>
              <a:t>consists</a:t>
            </a:r>
            <a:r>
              <a:rPr spc="-60" dirty="0"/>
              <a:t> </a:t>
            </a:r>
            <a:r>
              <a:rPr spc="-33" dirty="0"/>
              <a:t>of 	</a:t>
            </a:r>
            <a:r>
              <a:rPr dirty="0"/>
              <a:t>frontend</a:t>
            </a:r>
            <a:r>
              <a:rPr spc="-53" dirty="0"/>
              <a:t> </a:t>
            </a:r>
            <a:r>
              <a:rPr spc="-33" dirty="0"/>
              <a:t>app</a:t>
            </a:r>
            <a:r>
              <a:rPr dirty="0"/>
              <a:t>	&amp;</a:t>
            </a:r>
            <a:r>
              <a:rPr spc="-87" dirty="0"/>
              <a:t> </a:t>
            </a:r>
            <a:r>
              <a:rPr dirty="0"/>
              <a:t>backend</a:t>
            </a:r>
            <a:r>
              <a:rPr spc="-87" dirty="0"/>
              <a:t> </a:t>
            </a:r>
            <a:r>
              <a:rPr spc="-33" dirty="0"/>
              <a:t>app</a:t>
            </a:r>
          </a:p>
          <a:p>
            <a:pPr marL="192189" marR="6773" indent="-176102">
              <a:lnSpc>
                <a:spcPts val="2907"/>
              </a:lnSpc>
              <a:buClr>
                <a:srgbClr val="FFAB40"/>
              </a:buClr>
              <a:tabLst>
                <a:tab pos="193882" algn="l"/>
              </a:tabLst>
            </a:pPr>
            <a:r>
              <a:rPr dirty="0" smtClean="0"/>
              <a:t>How</a:t>
            </a:r>
            <a:r>
              <a:rPr spc="-60" dirty="0" smtClean="0"/>
              <a:t> </a:t>
            </a:r>
            <a:r>
              <a:rPr dirty="0"/>
              <a:t>can</a:t>
            </a:r>
            <a:r>
              <a:rPr spc="-60" dirty="0"/>
              <a:t> </a:t>
            </a:r>
            <a:r>
              <a:rPr dirty="0"/>
              <a:t>we</a:t>
            </a:r>
            <a:r>
              <a:rPr spc="-53" dirty="0"/>
              <a:t> </a:t>
            </a:r>
            <a:r>
              <a:rPr dirty="0"/>
              <a:t>restrict</a:t>
            </a:r>
            <a:r>
              <a:rPr spc="-60" dirty="0"/>
              <a:t> </a:t>
            </a:r>
            <a:r>
              <a:rPr dirty="0"/>
              <a:t>access</a:t>
            </a:r>
            <a:r>
              <a:rPr spc="-60" dirty="0"/>
              <a:t> </a:t>
            </a:r>
            <a:r>
              <a:rPr dirty="0"/>
              <a:t>of</a:t>
            </a:r>
            <a:r>
              <a:rPr spc="-53" dirty="0"/>
              <a:t> </a:t>
            </a:r>
            <a:r>
              <a:rPr dirty="0"/>
              <a:t>backend</a:t>
            </a:r>
            <a:r>
              <a:rPr spc="-60" dirty="0"/>
              <a:t> </a:t>
            </a:r>
            <a:r>
              <a:rPr dirty="0"/>
              <a:t>database</a:t>
            </a:r>
            <a:r>
              <a:rPr spc="-60" dirty="0"/>
              <a:t> </a:t>
            </a:r>
            <a:r>
              <a:rPr dirty="0"/>
              <a:t>to</a:t>
            </a:r>
            <a:r>
              <a:rPr spc="-53" dirty="0"/>
              <a:t> </a:t>
            </a:r>
            <a:r>
              <a:rPr dirty="0"/>
              <a:t>only</a:t>
            </a:r>
            <a:r>
              <a:rPr spc="-60" dirty="0"/>
              <a:t> </a:t>
            </a:r>
            <a:r>
              <a:rPr dirty="0"/>
              <a:t>within</a:t>
            </a:r>
            <a:r>
              <a:rPr spc="-60" dirty="0"/>
              <a:t> </a:t>
            </a:r>
            <a:r>
              <a:rPr spc="-33" dirty="0"/>
              <a:t>the 	</a:t>
            </a:r>
            <a:r>
              <a:rPr dirty="0"/>
              <a:t>kubernetes</a:t>
            </a:r>
            <a:r>
              <a:rPr spc="-7" dirty="0"/>
              <a:t> </a:t>
            </a:r>
            <a:r>
              <a:rPr spc="-13" dirty="0"/>
              <a:t>cluster?</a:t>
            </a:r>
          </a:p>
        </p:txBody>
      </p:sp>
    </p:spTree>
    <p:extLst>
      <p:ext uri="{BB962C8B-B14F-4D97-AF65-F5344CB8AC3E}">
        <p14:creationId xmlns:p14="http://schemas.microsoft.com/office/powerpoint/2010/main" val="113328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0828" y="384823"/>
            <a:ext cx="10386907" cy="5807287"/>
            <a:chOff x="795621" y="288617"/>
            <a:chExt cx="7790180" cy="4355465"/>
          </a:xfrm>
        </p:grpSpPr>
        <p:sp>
          <p:nvSpPr>
            <p:cNvPr id="3" name="object 3"/>
            <p:cNvSpPr/>
            <p:nvPr/>
          </p:nvSpPr>
          <p:spPr>
            <a:xfrm>
              <a:off x="801971" y="439032"/>
              <a:ext cx="7777480" cy="4198620"/>
            </a:xfrm>
            <a:custGeom>
              <a:avLst/>
              <a:gdLst/>
              <a:ahLst/>
              <a:cxnLst/>
              <a:rect l="l" t="t" r="r" b="b"/>
              <a:pathLst>
                <a:path w="7777480" h="4198620">
                  <a:moveTo>
                    <a:pt x="0" y="699743"/>
                  </a:moveTo>
                  <a:lnTo>
                    <a:pt x="1614" y="651834"/>
                  </a:lnTo>
                  <a:lnTo>
                    <a:pt x="6387" y="604792"/>
                  </a:lnTo>
                  <a:lnTo>
                    <a:pt x="14216" y="558720"/>
                  </a:lnTo>
                  <a:lnTo>
                    <a:pt x="24995" y="513723"/>
                  </a:lnTo>
                  <a:lnTo>
                    <a:pt x="38621" y="469905"/>
                  </a:lnTo>
                  <a:lnTo>
                    <a:pt x="54989" y="427371"/>
                  </a:lnTo>
                  <a:lnTo>
                    <a:pt x="73995" y="386224"/>
                  </a:lnTo>
                  <a:lnTo>
                    <a:pt x="95535" y="346569"/>
                  </a:lnTo>
                  <a:lnTo>
                    <a:pt x="119505" y="308510"/>
                  </a:lnTo>
                  <a:lnTo>
                    <a:pt x="145800" y="272150"/>
                  </a:lnTo>
                  <a:lnTo>
                    <a:pt x="174316" y="237596"/>
                  </a:lnTo>
                  <a:lnTo>
                    <a:pt x="204950" y="204950"/>
                  </a:lnTo>
                  <a:lnTo>
                    <a:pt x="237596" y="174316"/>
                  </a:lnTo>
                  <a:lnTo>
                    <a:pt x="272150" y="145800"/>
                  </a:lnTo>
                  <a:lnTo>
                    <a:pt x="308510" y="119505"/>
                  </a:lnTo>
                  <a:lnTo>
                    <a:pt x="346569" y="95535"/>
                  </a:lnTo>
                  <a:lnTo>
                    <a:pt x="386224" y="73995"/>
                  </a:lnTo>
                  <a:lnTo>
                    <a:pt x="427371" y="54989"/>
                  </a:lnTo>
                  <a:lnTo>
                    <a:pt x="469905" y="38621"/>
                  </a:lnTo>
                  <a:lnTo>
                    <a:pt x="513723" y="24995"/>
                  </a:lnTo>
                  <a:lnTo>
                    <a:pt x="558720" y="14216"/>
                  </a:lnTo>
                  <a:lnTo>
                    <a:pt x="604792" y="6387"/>
                  </a:lnTo>
                  <a:lnTo>
                    <a:pt x="651834" y="1614"/>
                  </a:lnTo>
                  <a:lnTo>
                    <a:pt x="699743" y="0"/>
                  </a:lnTo>
                  <a:lnTo>
                    <a:pt x="7077572" y="0"/>
                  </a:lnTo>
                  <a:lnTo>
                    <a:pt x="7127968" y="1815"/>
                  </a:lnTo>
                  <a:lnTo>
                    <a:pt x="7177810" y="7213"/>
                  </a:lnTo>
                  <a:lnTo>
                    <a:pt x="7226923" y="16121"/>
                  </a:lnTo>
                  <a:lnTo>
                    <a:pt x="7275129" y="28465"/>
                  </a:lnTo>
                  <a:lnTo>
                    <a:pt x="7322252" y="44172"/>
                  </a:lnTo>
                  <a:lnTo>
                    <a:pt x="7368116" y="63170"/>
                  </a:lnTo>
                  <a:lnTo>
                    <a:pt x="7412544" y="85384"/>
                  </a:lnTo>
                  <a:lnTo>
                    <a:pt x="7455359" y="110742"/>
                  </a:lnTo>
                  <a:lnTo>
                    <a:pt x="7496386" y="139171"/>
                  </a:lnTo>
                  <a:lnTo>
                    <a:pt x="7535447" y="170598"/>
                  </a:lnTo>
                  <a:lnTo>
                    <a:pt x="7572366" y="204949"/>
                  </a:lnTo>
                  <a:lnTo>
                    <a:pt x="7606717" y="241869"/>
                  </a:lnTo>
                  <a:lnTo>
                    <a:pt x="7638144" y="280930"/>
                  </a:lnTo>
                  <a:lnTo>
                    <a:pt x="7666573" y="321956"/>
                  </a:lnTo>
                  <a:lnTo>
                    <a:pt x="7691931" y="364771"/>
                  </a:lnTo>
                  <a:lnTo>
                    <a:pt x="7714146" y="409199"/>
                  </a:lnTo>
                  <a:lnTo>
                    <a:pt x="7733143" y="455063"/>
                  </a:lnTo>
                  <a:lnTo>
                    <a:pt x="7748850" y="502186"/>
                  </a:lnTo>
                  <a:lnTo>
                    <a:pt x="7761194" y="550392"/>
                  </a:lnTo>
                  <a:lnTo>
                    <a:pt x="7770102" y="599505"/>
                  </a:lnTo>
                  <a:lnTo>
                    <a:pt x="7775500" y="649347"/>
                  </a:lnTo>
                  <a:lnTo>
                    <a:pt x="7777316" y="699743"/>
                  </a:lnTo>
                  <a:lnTo>
                    <a:pt x="7777316" y="3498631"/>
                  </a:lnTo>
                  <a:lnTo>
                    <a:pt x="7775701" y="3546540"/>
                  </a:lnTo>
                  <a:lnTo>
                    <a:pt x="7770928" y="3593582"/>
                  </a:lnTo>
                  <a:lnTo>
                    <a:pt x="7763099" y="3639654"/>
                  </a:lnTo>
                  <a:lnTo>
                    <a:pt x="7752320" y="3684651"/>
                  </a:lnTo>
                  <a:lnTo>
                    <a:pt x="7738694" y="3728469"/>
                  </a:lnTo>
                  <a:lnTo>
                    <a:pt x="7722326" y="3771003"/>
                  </a:lnTo>
                  <a:lnTo>
                    <a:pt x="7703320" y="3812150"/>
                  </a:lnTo>
                  <a:lnTo>
                    <a:pt x="7681780" y="3851805"/>
                  </a:lnTo>
                  <a:lnTo>
                    <a:pt x="7657811" y="3889864"/>
                  </a:lnTo>
                  <a:lnTo>
                    <a:pt x="7631515" y="3926223"/>
                  </a:lnTo>
                  <a:lnTo>
                    <a:pt x="7602999" y="3960778"/>
                  </a:lnTo>
                  <a:lnTo>
                    <a:pt x="7572366" y="3993424"/>
                  </a:lnTo>
                  <a:lnTo>
                    <a:pt x="7539719" y="4024058"/>
                  </a:lnTo>
                  <a:lnTo>
                    <a:pt x="7505165" y="4052574"/>
                  </a:lnTo>
                  <a:lnTo>
                    <a:pt x="7468806" y="4078869"/>
                  </a:lnTo>
                  <a:lnTo>
                    <a:pt x="7430746" y="4102839"/>
                  </a:lnTo>
                  <a:lnTo>
                    <a:pt x="7391091" y="4124379"/>
                  </a:lnTo>
                  <a:lnTo>
                    <a:pt x="7349944" y="4143385"/>
                  </a:lnTo>
                  <a:lnTo>
                    <a:pt x="7307410" y="4159753"/>
                  </a:lnTo>
                  <a:lnTo>
                    <a:pt x="7263592" y="4173379"/>
                  </a:lnTo>
                  <a:lnTo>
                    <a:pt x="7218595" y="4184158"/>
                  </a:lnTo>
                  <a:lnTo>
                    <a:pt x="7172523" y="4191986"/>
                  </a:lnTo>
                  <a:lnTo>
                    <a:pt x="7125481" y="4196760"/>
                  </a:lnTo>
                  <a:lnTo>
                    <a:pt x="7077572" y="4198374"/>
                  </a:lnTo>
                  <a:lnTo>
                    <a:pt x="699743" y="4198374"/>
                  </a:lnTo>
                  <a:lnTo>
                    <a:pt x="651834" y="4196760"/>
                  </a:lnTo>
                  <a:lnTo>
                    <a:pt x="604792" y="4191986"/>
                  </a:lnTo>
                  <a:lnTo>
                    <a:pt x="558720" y="4184158"/>
                  </a:lnTo>
                  <a:lnTo>
                    <a:pt x="513723" y="4173379"/>
                  </a:lnTo>
                  <a:lnTo>
                    <a:pt x="469905" y="4159753"/>
                  </a:lnTo>
                  <a:lnTo>
                    <a:pt x="427371" y="4143385"/>
                  </a:lnTo>
                  <a:lnTo>
                    <a:pt x="386224" y="4124379"/>
                  </a:lnTo>
                  <a:lnTo>
                    <a:pt x="346569" y="4102839"/>
                  </a:lnTo>
                  <a:lnTo>
                    <a:pt x="308510" y="4078869"/>
                  </a:lnTo>
                  <a:lnTo>
                    <a:pt x="272150" y="4052574"/>
                  </a:lnTo>
                  <a:lnTo>
                    <a:pt x="237596" y="4024058"/>
                  </a:lnTo>
                  <a:lnTo>
                    <a:pt x="204950" y="3993424"/>
                  </a:lnTo>
                  <a:lnTo>
                    <a:pt x="174316" y="3960778"/>
                  </a:lnTo>
                  <a:lnTo>
                    <a:pt x="145800" y="3926223"/>
                  </a:lnTo>
                  <a:lnTo>
                    <a:pt x="119505" y="3889864"/>
                  </a:lnTo>
                  <a:lnTo>
                    <a:pt x="95535" y="3851805"/>
                  </a:lnTo>
                  <a:lnTo>
                    <a:pt x="73995" y="3812150"/>
                  </a:lnTo>
                  <a:lnTo>
                    <a:pt x="54989" y="3771003"/>
                  </a:lnTo>
                  <a:lnTo>
                    <a:pt x="38621" y="3728469"/>
                  </a:lnTo>
                  <a:lnTo>
                    <a:pt x="24995" y="3684651"/>
                  </a:lnTo>
                  <a:lnTo>
                    <a:pt x="14216" y="3639654"/>
                  </a:lnTo>
                  <a:lnTo>
                    <a:pt x="6387" y="3593582"/>
                  </a:lnTo>
                  <a:lnTo>
                    <a:pt x="1614" y="3546540"/>
                  </a:lnTo>
                  <a:lnTo>
                    <a:pt x="0" y="3498631"/>
                  </a:lnTo>
                  <a:lnTo>
                    <a:pt x="0" y="699743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3460955" y="294967"/>
              <a:ext cx="2773045" cy="304800"/>
            </a:xfrm>
            <a:custGeom>
              <a:avLst/>
              <a:gdLst/>
              <a:ahLst/>
              <a:cxnLst/>
              <a:rect l="l" t="t" r="r" b="b"/>
              <a:pathLst>
                <a:path w="2773045" h="304800">
                  <a:moveTo>
                    <a:pt x="2721895" y="304799"/>
                  </a:moveTo>
                  <a:lnTo>
                    <a:pt x="50801" y="304799"/>
                  </a:lnTo>
                  <a:lnTo>
                    <a:pt x="31027" y="300807"/>
                  </a:lnTo>
                  <a:lnTo>
                    <a:pt x="14879" y="289920"/>
                  </a:lnTo>
                  <a:lnTo>
                    <a:pt x="3992" y="273773"/>
                  </a:lnTo>
                  <a:lnTo>
                    <a:pt x="0" y="253998"/>
                  </a:lnTo>
                  <a:lnTo>
                    <a:pt x="0" y="50801"/>
                  </a:lnTo>
                  <a:lnTo>
                    <a:pt x="3992" y="31026"/>
                  </a:lnTo>
                  <a:lnTo>
                    <a:pt x="14879" y="14879"/>
                  </a:lnTo>
                  <a:lnTo>
                    <a:pt x="31027" y="3992"/>
                  </a:lnTo>
                  <a:lnTo>
                    <a:pt x="50801" y="0"/>
                  </a:lnTo>
                  <a:lnTo>
                    <a:pt x="2721895" y="0"/>
                  </a:lnTo>
                  <a:lnTo>
                    <a:pt x="2757817" y="14879"/>
                  </a:lnTo>
                  <a:lnTo>
                    <a:pt x="2772696" y="50801"/>
                  </a:lnTo>
                  <a:lnTo>
                    <a:pt x="2772696" y="253998"/>
                  </a:lnTo>
                  <a:lnTo>
                    <a:pt x="2768704" y="273773"/>
                  </a:lnTo>
                  <a:lnTo>
                    <a:pt x="2757817" y="289920"/>
                  </a:lnTo>
                  <a:lnTo>
                    <a:pt x="2741669" y="300807"/>
                  </a:lnTo>
                  <a:lnTo>
                    <a:pt x="2721895" y="30479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460955" y="294967"/>
              <a:ext cx="2773045" cy="304800"/>
            </a:xfrm>
            <a:custGeom>
              <a:avLst/>
              <a:gdLst/>
              <a:ahLst/>
              <a:cxnLst/>
              <a:rect l="l" t="t" r="r" b="b"/>
              <a:pathLst>
                <a:path w="2773045" h="304800">
                  <a:moveTo>
                    <a:pt x="0" y="50801"/>
                  </a:moveTo>
                  <a:lnTo>
                    <a:pt x="3992" y="31026"/>
                  </a:lnTo>
                  <a:lnTo>
                    <a:pt x="14879" y="14879"/>
                  </a:lnTo>
                  <a:lnTo>
                    <a:pt x="31027" y="3992"/>
                  </a:lnTo>
                  <a:lnTo>
                    <a:pt x="50801" y="0"/>
                  </a:lnTo>
                  <a:lnTo>
                    <a:pt x="2721895" y="0"/>
                  </a:lnTo>
                  <a:lnTo>
                    <a:pt x="2757817" y="14879"/>
                  </a:lnTo>
                  <a:lnTo>
                    <a:pt x="2772696" y="50801"/>
                  </a:lnTo>
                  <a:lnTo>
                    <a:pt x="2772696" y="253998"/>
                  </a:lnTo>
                  <a:lnTo>
                    <a:pt x="2768704" y="273773"/>
                  </a:lnTo>
                  <a:lnTo>
                    <a:pt x="2757817" y="289920"/>
                  </a:lnTo>
                  <a:lnTo>
                    <a:pt x="2741669" y="300807"/>
                  </a:lnTo>
                  <a:lnTo>
                    <a:pt x="2721895" y="304799"/>
                  </a:lnTo>
                  <a:lnTo>
                    <a:pt x="50801" y="304799"/>
                  </a:lnTo>
                  <a:lnTo>
                    <a:pt x="31027" y="300807"/>
                  </a:lnTo>
                  <a:lnTo>
                    <a:pt x="14879" y="289920"/>
                  </a:lnTo>
                  <a:lnTo>
                    <a:pt x="3992" y="273773"/>
                  </a:lnTo>
                  <a:lnTo>
                    <a:pt x="0" y="253998"/>
                  </a:lnTo>
                  <a:lnTo>
                    <a:pt x="0" y="5080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98660" y="450780"/>
            <a:ext cx="172889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latin typeface="Arial MT"/>
                <a:cs typeface="Arial MT"/>
              </a:rPr>
              <a:t>192.168.1.1:31000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91872" y="1239187"/>
            <a:ext cx="6440593" cy="4218093"/>
            <a:chOff x="2318903" y="929390"/>
            <a:chExt cx="4830445" cy="316357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3038" y="929390"/>
              <a:ext cx="4606617" cy="1330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8903" y="3431868"/>
              <a:ext cx="4830413" cy="6607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020269" y="2771332"/>
              <a:ext cx="1391285" cy="394335"/>
            </a:xfrm>
            <a:custGeom>
              <a:avLst/>
              <a:gdLst/>
              <a:ahLst/>
              <a:cxnLst/>
              <a:rect l="l" t="t" r="r" b="b"/>
              <a:pathLst>
                <a:path w="1391285" h="394335">
                  <a:moveTo>
                    <a:pt x="1325518" y="393963"/>
                  </a:moveTo>
                  <a:lnTo>
                    <a:pt x="65661" y="393963"/>
                  </a:lnTo>
                  <a:lnTo>
                    <a:pt x="40103" y="388803"/>
                  </a:lnTo>
                  <a:lnTo>
                    <a:pt x="19231" y="374731"/>
                  </a:lnTo>
                  <a:lnTo>
                    <a:pt x="5159" y="353859"/>
                  </a:lnTo>
                  <a:lnTo>
                    <a:pt x="0" y="328301"/>
                  </a:lnTo>
                  <a:lnTo>
                    <a:pt x="0" y="65661"/>
                  </a:lnTo>
                  <a:lnTo>
                    <a:pt x="5159" y="40103"/>
                  </a:lnTo>
                  <a:lnTo>
                    <a:pt x="19231" y="19231"/>
                  </a:lnTo>
                  <a:lnTo>
                    <a:pt x="40103" y="5160"/>
                  </a:lnTo>
                  <a:lnTo>
                    <a:pt x="65661" y="0"/>
                  </a:lnTo>
                  <a:lnTo>
                    <a:pt x="1325518" y="0"/>
                  </a:lnTo>
                  <a:lnTo>
                    <a:pt x="1371947" y="19231"/>
                  </a:lnTo>
                  <a:lnTo>
                    <a:pt x="1391179" y="65661"/>
                  </a:lnTo>
                  <a:lnTo>
                    <a:pt x="1391179" y="328301"/>
                  </a:lnTo>
                  <a:lnTo>
                    <a:pt x="1386019" y="353859"/>
                  </a:lnTo>
                  <a:lnTo>
                    <a:pt x="1371948" y="374731"/>
                  </a:lnTo>
                  <a:lnTo>
                    <a:pt x="1351076" y="388803"/>
                  </a:lnTo>
                  <a:lnTo>
                    <a:pt x="1325518" y="393963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020269" y="2771332"/>
              <a:ext cx="1391285" cy="394335"/>
            </a:xfrm>
            <a:custGeom>
              <a:avLst/>
              <a:gdLst/>
              <a:ahLst/>
              <a:cxnLst/>
              <a:rect l="l" t="t" r="r" b="b"/>
              <a:pathLst>
                <a:path w="1391285" h="394335">
                  <a:moveTo>
                    <a:pt x="0" y="65661"/>
                  </a:moveTo>
                  <a:lnTo>
                    <a:pt x="5159" y="40103"/>
                  </a:lnTo>
                  <a:lnTo>
                    <a:pt x="19231" y="19231"/>
                  </a:lnTo>
                  <a:lnTo>
                    <a:pt x="40103" y="5160"/>
                  </a:lnTo>
                  <a:lnTo>
                    <a:pt x="65661" y="0"/>
                  </a:lnTo>
                  <a:lnTo>
                    <a:pt x="1325518" y="0"/>
                  </a:lnTo>
                  <a:lnTo>
                    <a:pt x="1371947" y="19231"/>
                  </a:lnTo>
                  <a:lnTo>
                    <a:pt x="1391179" y="65661"/>
                  </a:lnTo>
                  <a:lnTo>
                    <a:pt x="1391179" y="328301"/>
                  </a:lnTo>
                  <a:lnTo>
                    <a:pt x="1386019" y="353859"/>
                  </a:lnTo>
                  <a:lnTo>
                    <a:pt x="1371948" y="374731"/>
                  </a:lnTo>
                  <a:lnTo>
                    <a:pt x="1351076" y="388803"/>
                  </a:lnTo>
                  <a:lnTo>
                    <a:pt x="1325518" y="393963"/>
                  </a:lnTo>
                  <a:lnTo>
                    <a:pt x="65661" y="393963"/>
                  </a:lnTo>
                  <a:lnTo>
                    <a:pt x="40103" y="388803"/>
                  </a:lnTo>
                  <a:lnTo>
                    <a:pt x="19231" y="374731"/>
                  </a:lnTo>
                  <a:lnTo>
                    <a:pt x="5159" y="353859"/>
                  </a:lnTo>
                  <a:lnTo>
                    <a:pt x="0" y="328301"/>
                  </a:lnTo>
                  <a:lnTo>
                    <a:pt x="0" y="65661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140190" y="2573422"/>
              <a:ext cx="1151890" cy="286385"/>
            </a:xfrm>
            <a:custGeom>
              <a:avLst/>
              <a:gdLst/>
              <a:ahLst/>
              <a:cxnLst/>
              <a:rect l="l" t="t" r="r" b="b"/>
              <a:pathLst>
                <a:path w="1151889" h="286385">
                  <a:moveTo>
                    <a:pt x="1008401" y="285872"/>
                  </a:moveTo>
                  <a:lnTo>
                    <a:pt x="142935" y="285872"/>
                  </a:lnTo>
                  <a:lnTo>
                    <a:pt x="97756" y="278585"/>
                  </a:lnTo>
                  <a:lnTo>
                    <a:pt x="58519" y="258293"/>
                  </a:lnTo>
                  <a:lnTo>
                    <a:pt x="27578" y="227352"/>
                  </a:lnTo>
                  <a:lnTo>
                    <a:pt x="7286" y="188114"/>
                  </a:lnTo>
                  <a:lnTo>
                    <a:pt x="0" y="142935"/>
                  </a:lnTo>
                  <a:lnTo>
                    <a:pt x="7286" y="97757"/>
                  </a:lnTo>
                  <a:lnTo>
                    <a:pt x="27578" y="58519"/>
                  </a:lnTo>
                  <a:lnTo>
                    <a:pt x="58519" y="27578"/>
                  </a:lnTo>
                  <a:lnTo>
                    <a:pt x="97756" y="7286"/>
                  </a:lnTo>
                  <a:lnTo>
                    <a:pt x="142935" y="0"/>
                  </a:lnTo>
                  <a:lnTo>
                    <a:pt x="1008401" y="0"/>
                  </a:lnTo>
                  <a:lnTo>
                    <a:pt x="1063100" y="10880"/>
                  </a:lnTo>
                  <a:lnTo>
                    <a:pt x="1109472" y="41864"/>
                  </a:lnTo>
                  <a:lnTo>
                    <a:pt x="1140457" y="88236"/>
                  </a:lnTo>
                  <a:lnTo>
                    <a:pt x="1151337" y="142935"/>
                  </a:lnTo>
                  <a:lnTo>
                    <a:pt x="1144050" y="188114"/>
                  </a:lnTo>
                  <a:lnTo>
                    <a:pt x="1123759" y="227352"/>
                  </a:lnTo>
                  <a:lnTo>
                    <a:pt x="1092817" y="258293"/>
                  </a:lnTo>
                  <a:lnTo>
                    <a:pt x="1053580" y="278585"/>
                  </a:lnTo>
                  <a:lnTo>
                    <a:pt x="1008401" y="2858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140190" y="2573422"/>
              <a:ext cx="1151890" cy="286385"/>
            </a:xfrm>
            <a:custGeom>
              <a:avLst/>
              <a:gdLst/>
              <a:ahLst/>
              <a:cxnLst/>
              <a:rect l="l" t="t" r="r" b="b"/>
              <a:pathLst>
                <a:path w="1151889" h="286385">
                  <a:moveTo>
                    <a:pt x="0" y="142935"/>
                  </a:moveTo>
                  <a:lnTo>
                    <a:pt x="7286" y="97757"/>
                  </a:lnTo>
                  <a:lnTo>
                    <a:pt x="27578" y="58519"/>
                  </a:lnTo>
                  <a:lnTo>
                    <a:pt x="58519" y="27578"/>
                  </a:lnTo>
                  <a:lnTo>
                    <a:pt x="97756" y="7286"/>
                  </a:lnTo>
                  <a:lnTo>
                    <a:pt x="142935" y="0"/>
                  </a:lnTo>
                  <a:lnTo>
                    <a:pt x="1008401" y="0"/>
                  </a:lnTo>
                  <a:lnTo>
                    <a:pt x="1063100" y="10880"/>
                  </a:lnTo>
                  <a:lnTo>
                    <a:pt x="1109472" y="41864"/>
                  </a:lnTo>
                  <a:lnTo>
                    <a:pt x="1140457" y="88236"/>
                  </a:lnTo>
                  <a:lnTo>
                    <a:pt x="1151337" y="142935"/>
                  </a:lnTo>
                  <a:lnTo>
                    <a:pt x="1144050" y="188114"/>
                  </a:lnTo>
                  <a:lnTo>
                    <a:pt x="1123759" y="227352"/>
                  </a:lnTo>
                  <a:lnTo>
                    <a:pt x="1092817" y="258293"/>
                  </a:lnTo>
                  <a:lnTo>
                    <a:pt x="1053580" y="278585"/>
                  </a:lnTo>
                  <a:lnTo>
                    <a:pt x="1008401" y="285872"/>
                  </a:lnTo>
                  <a:lnTo>
                    <a:pt x="142935" y="285872"/>
                  </a:lnTo>
                  <a:lnTo>
                    <a:pt x="97756" y="278585"/>
                  </a:lnTo>
                  <a:lnTo>
                    <a:pt x="58519" y="258293"/>
                  </a:lnTo>
                  <a:lnTo>
                    <a:pt x="27578" y="227352"/>
                  </a:lnTo>
                  <a:lnTo>
                    <a:pt x="7286" y="188114"/>
                  </a:lnTo>
                  <a:lnTo>
                    <a:pt x="0" y="142935"/>
                  </a:lnTo>
                  <a:close/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720029" y="3446322"/>
            <a:ext cx="1135380" cy="655799"/>
          </a:xfrm>
          <a:prstGeom prst="rect">
            <a:avLst/>
          </a:prstGeom>
        </p:spPr>
        <p:txBody>
          <a:bodyPr vert="horz" wrap="square" lIns="0" tIns="80433" rIns="0" bIns="0" rtlCol="0">
            <a:spAutoFit/>
          </a:bodyPr>
          <a:lstStyle/>
          <a:p>
            <a:pPr algn="ctr">
              <a:spcBef>
                <a:spcPts val="633"/>
              </a:spcBef>
            </a:pPr>
            <a:r>
              <a:rPr sz="1200" spc="-13" dirty="0">
                <a:latin typeface="Arial MT"/>
                <a:cs typeface="Arial MT"/>
              </a:rPr>
              <a:t>10.210.1.1:8080</a:t>
            </a:r>
            <a:endParaRPr sz="1200">
              <a:latin typeface="Arial MT"/>
              <a:cs typeface="Arial MT"/>
            </a:endParaRPr>
          </a:p>
          <a:p>
            <a:pPr marL="847" algn="ctr">
              <a:spcBef>
                <a:spcPts val="780"/>
              </a:spcBef>
            </a:pPr>
            <a:r>
              <a:rPr sz="1867" spc="-13" dirty="0">
                <a:latin typeface="Arial MT"/>
                <a:cs typeface="Arial MT"/>
              </a:rPr>
              <a:t>Services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04539" y="8731"/>
            <a:ext cx="6057053" cy="4660900"/>
            <a:chOff x="3153404" y="6548"/>
            <a:chExt cx="4542790" cy="3495675"/>
          </a:xfrm>
        </p:grpSpPr>
        <p:sp>
          <p:nvSpPr>
            <p:cNvPr id="16" name="object 16"/>
            <p:cNvSpPr/>
            <p:nvPr/>
          </p:nvSpPr>
          <p:spPr>
            <a:xfrm>
              <a:off x="4694862" y="2288718"/>
              <a:ext cx="17145" cy="227965"/>
            </a:xfrm>
            <a:custGeom>
              <a:avLst/>
              <a:gdLst/>
              <a:ahLst/>
              <a:cxnLst/>
              <a:rect l="l" t="t" r="r" b="b"/>
              <a:pathLst>
                <a:path w="17145" h="227964">
                  <a:moveTo>
                    <a:pt x="0" y="0"/>
                  </a:moveTo>
                  <a:lnTo>
                    <a:pt x="16792" y="22770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9172" y="224561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44265"/>
                  </a:moveTo>
                  <a:lnTo>
                    <a:pt x="12510" y="0"/>
                  </a:lnTo>
                  <a:lnTo>
                    <a:pt x="31380" y="41951"/>
                  </a:lnTo>
                  <a:lnTo>
                    <a:pt x="0" y="442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679172" y="224561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380" y="41951"/>
                  </a:moveTo>
                  <a:lnTo>
                    <a:pt x="12510" y="0"/>
                  </a:lnTo>
                  <a:lnTo>
                    <a:pt x="0" y="44265"/>
                  </a:lnTo>
                  <a:lnTo>
                    <a:pt x="31380" y="41951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695965" y="251527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18869" y="44265"/>
                  </a:moveTo>
                  <a:lnTo>
                    <a:pt x="0" y="2314"/>
                  </a:lnTo>
                  <a:lnTo>
                    <a:pt x="31380" y="0"/>
                  </a:lnTo>
                  <a:lnTo>
                    <a:pt x="18869" y="442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695965" y="251527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2314"/>
                  </a:moveTo>
                  <a:lnTo>
                    <a:pt x="18869" y="44265"/>
                  </a:lnTo>
                  <a:lnTo>
                    <a:pt x="31380" y="0"/>
                  </a:lnTo>
                  <a:lnTo>
                    <a:pt x="0" y="2314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867904" y="2311979"/>
              <a:ext cx="1087120" cy="215265"/>
            </a:xfrm>
            <a:custGeom>
              <a:avLst/>
              <a:gdLst/>
              <a:ahLst/>
              <a:cxnLst/>
              <a:rect l="l" t="t" r="r" b="b"/>
              <a:pathLst>
                <a:path w="1087120" h="215264">
                  <a:moveTo>
                    <a:pt x="0" y="215145"/>
                  </a:moveTo>
                  <a:lnTo>
                    <a:pt x="1087087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825501" y="251169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457" y="30866"/>
                  </a:moveTo>
                  <a:lnTo>
                    <a:pt x="0" y="23825"/>
                  </a:lnTo>
                  <a:lnTo>
                    <a:pt x="39348" y="0"/>
                  </a:lnTo>
                  <a:lnTo>
                    <a:pt x="45457" y="30866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25501" y="251169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348" y="0"/>
                  </a:moveTo>
                  <a:lnTo>
                    <a:pt x="0" y="23825"/>
                  </a:lnTo>
                  <a:lnTo>
                    <a:pt x="45457" y="30866"/>
                  </a:lnTo>
                  <a:lnTo>
                    <a:pt x="39348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951938" y="2296545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6108" y="30866"/>
                  </a:moveTo>
                  <a:lnTo>
                    <a:pt x="0" y="0"/>
                  </a:lnTo>
                  <a:lnTo>
                    <a:pt x="45457" y="7041"/>
                  </a:lnTo>
                  <a:lnTo>
                    <a:pt x="6108" y="30866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951938" y="2296545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6108" y="30866"/>
                  </a:moveTo>
                  <a:lnTo>
                    <a:pt x="45457" y="7041"/>
                  </a:lnTo>
                  <a:lnTo>
                    <a:pt x="0" y="0"/>
                  </a:lnTo>
                  <a:lnTo>
                    <a:pt x="6108" y="30866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286663" y="2316766"/>
              <a:ext cx="1289050" cy="227329"/>
            </a:xfrm>
            <a:custGeom>
              <a:avLst/>
              <a:gdLst/>
              <a:ahLst/>
              <a:cxnLst/>
              <a:rect l="l" t="t" r="r" b="b"/>
              <a:pathLst>
                <a:path w="1289050" h="227330">
                  <a:moveTo>
                    <a:pt x="0" y="0"/>
                  </a:moveTo>
                  <a:lnTo>
                    <a:pt x="1288525" y="227026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244093" y="230127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839" y="30988"/>
                  </a:moveTo>
                  <a:lnTo>
                    <a:pt x="0" y="7993"/>
                  </a:lnTo>
                  <a:lnTo>
                    <a:pt x="45299" y="0"/>
                  </a:lnTo>
                  <a:lnTo>
                    <a:pt x="39839" y="30988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244093" y="2301272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299" y="0"/>
                  </a:moveTo>
                  <a:lnTo>
                    <a:pt x="0" y="7993"/>
                  </a:lnTo>
                  <a:lnTo>
                    <a:pt x="39839" y="30988"/>
                  </a:lnTo>
                  <a:lnTo>
                    <a:pt x="45299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572459" y="252829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988"/>
                  </a:moveTo>
                  <a:lnTo>
                    <a:pt x="5459" y="0"/>
                  </a:lnTo>
                  <a:lnTo>
                    <a:pt x="45299" y="22994"/>
                  </a:lnTo>
                  <a:lnTo>
                    <a:pt x="0" y="30988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2459" y="2528299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988"/>
                  </a:moveTo>
                  <a:lnTo>
                    <a:pt x="45299" y="22994"/>
                  </a:lnTo>
                  <a:lnTo>
                    <a:pt x="5459" y="0"/>
                  </a:lnTo>
                  <a:lnTo>
                    <a:pt x="0" y="30988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200675" y="3185515"/>
              <a:ext cx="1280160" cy="236220"/>
            </a:xfrm>
            <a:custGeom>
              <a:avLst/>
              <a:gdLst/>
              <a:ahLst/>
              <a:cxnLst/>
              <a:rect l="l" t="t" r="r" b="b"/>
              <a:pathLst>
                <a:path w="1280160" h="236220">
                  <a:moveTo>
                    <a:pt x="0" y="235987"/>
                  </a:moveTo>
                  <a:lnTo>
                    <a:pt x="1279621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158166" y="340603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361" y="30943"/>
                  </a:moveTo>
                  <a:lnTo>
                    <a:pt x="0" y="23311"/>
                  </a:lnTo>
                  <a:lnTo>
                    <a:pt x="39655" y="0"/>
                  </a:lnTo>
                  <a:lnTo>
                    <a:pt x="45361" y="30943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158166" y="340603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39655" y="0"/>
                  </a:moveTo>
                  <a:lnTo>
                    <a:pt x="0" y="23311"/>
                  </a:lnTo>
                  <a:lnTo>
                    <a:pt x="45361" y="30943"/>
                  </a:lnTo>
                  <a:lnTo>
                    <a:pt x="39655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477443" y="317004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5706" y="30943"/>
                  </a:moveTo>
                  <a:lnTo>
                    <a:pt x="0" y="0"/>
                  </a:lnTo>
                  <a:lnTo>
                    <a:pt x="45361" y="7632"/>
                  </a:lnTo>
                  <a:lnTo>
                    <a:pt x="5706" y="30943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477443" y="317004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5706" y="30943"/>
                  </a:moveTo>
                  <a:lnTo>
                    <a:pt x="45361" y="7632"/>
                  </a:lnTo>
                  <a:lnTo>
                    <a:pt x="0" y="0"/>
                  </a:lnTo>
                  <a:lnTo>
                    <a:pt x="5706" y="30943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771941" y="3176290"/>
              <a:ext cx="1558290" cy="305435"/>
            </a:xfrm>
            <a:custGeom>
              <a:avLst/>
              <a:gdLst/>
              <a:ahLst/>
              <a:cxnLst/>
              <a:rect l="l" t="t" r="r" b="b"/>
              <a:pathLst>
                <a:path w="1558289" h="305435">
                  <a:moveTo>
                    <a:pt x="0" y="0"/>
                  </a:moveTo>
                  <a:lnTo>
                    <a:pt x="1557786" y="305421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729523" y="316085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39390" y="30877"/>
                  </a:moveTo>
                  <a:lnTo>
                    <a:pt x="0" y="7122"/>
                  </a:lnTo>
                  <a:lnTo>
                    <a:pt x="45444" y="0"/>
                  </a:lnTo>
                  <a:lnTo>
                    <a:pt x="39390" y="30877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729523" y="3160851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45444" y="0"/>
                  </a:moveTo>
                  <a:lnTo>
                    <a:pt x="0" y="7122"/>
                  </a:lnTo>
                  <a:lnTo>
                    <a:pt x="39390" y="30877"/>
                  </a:lnTo>
                  <a:lnTo>
                    <a:pt x="4544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326700" y="346627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877"/>
                  </a:moveTo>
                  <a:lnTo>
                    <a:pt x="6053" y="0"/>
                  </a:lnTo>
                  <a:lnTo>
                    <a:pt x="45444" y="23755"/>
                  </a:lnTo>
                  <a:lnTo>
                    <a:pt x="0" y="30877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326700" y="346627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20" h="31114">
                  <a:moveTo>
                    <a:pt x="0" y="30877"/>
                  </a:moveTo>
                  <a:lnTo>
                    <a:pt x="45444" y="23755"/>
                  </a:lnTo>
                  <a:lnTo>
                    <a:pt x="6053" y="0"/>
                  </a:lnTo>
                  <a:lnTo>
                    <a:pt x="0" y="30877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645973" y="3222445"/>
              <a:ext cx="0" cy="182880"/>
            </a:xfrm>
            <a:custGeom>
              <a:avLst/>
              <a:gdLst/>
              <a:ahLst/>
              <a:cxnLst/>
              <a:rect l="l" t="t" r="r" b="b"/>
              <a:pathLst>
                <a:path h="182879">
                  <a:moveTo>
                    <a:pt x="0" y="0"/>
                  </a:moveTo>
                  <a:lnTo>
                    <a:pt x="0" y="182278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630240" y="3179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630240" y="31792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630240" y="34047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630240" y="34047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631471" y="1511196"/>
              <a:ext cx="0" cy="200660"/>
            </a:xfrm>
            <a:custGeom>
              <a:avLst/>
              <a:gdLst/>
              <a:ahLst/>
              <a:cxnLst/>
              <a:rect l="l" t="t" r="r" b="b"/>
              <a:pathLst>
                <a:path h="200660">
                  <a:moveTo>
                    <a:pt x="0" y="0"/>
                  </a:moveTo>
                  <a:lnTo>
                    <a:pt x="0" y="20049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615738" y="146797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615738" y="146797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615738" y="171168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615738" y="171168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631471" y="656918"/>
              <a:ext cx="0" cy="275590"/>
            </a:xfrm>
            <a:custGeom>
              <a:avLst/>
              <a:gdLst/>
              <a:ahLst/>
              <a:cxnLst/>
              <a:rect l="l" t="t" r="r" b="b"/>
              <a:pathLst>
                <a:path h="275590">
                  <a:moveTo>
                    <a:pt x="0" y="0"/>
                  </a:moveTo>
                  <a:lnTo>
                    <a:pt x="0" y="275282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4615738" y="6136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615738" y="61369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615738" y="93220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615738" y="932201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631471" y="67209"/>
              <a:ext cx="1704339" cy="8890"/>
            </a:xfrm>
            <a:custGeom>
              <a:avLst/>
              <a:gdLst/>
              <a:ahLst/>
              <a:cxnLst/>
              <a:rect l="l" t="t" r="r" b="b"/>
              <a:pathLst>
                <a:path w="1704339" h="8890">
                  <a:moveTo>
                    <a:pt x="0" y="0"/>
                  </a:moveTo>
                  <a:lnTo>
                    <a:pt x="1703878" y="8343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335273" y="598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153" y="0"/>
                  </a:lnTo>
                  <a:lnTo>
                    <a:pt x="43301" y="1594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335273" y="5981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301" y="15944"/>
                  </a:lnTo>
                  <a:lnTo>
                    <a:pt x="153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460600" y="12898"/>
              <a:ext cx="547370" cy="302260"/>
            </a:xfrm>
            <a:custGeom>
              <a:avLst/>
              <a:gdLst/>
              <a:ahLst/>
              <a:cxnLst/>
              <a:rect l="l" t="t" r="r" b="b"/>
              <a:pathLst>
                <a:path w="547370" h="302260">
                  <a:moveTo>
                    <a:pt x="49554" y="99466"/>
                  </a:moveTo>
                  <a:lnTo>
                    <a:pt x="49693" y="81388"/>
                  </a:lnTo>
                  <a:lnTo>
                    <a:pt x="56340" y="64363"/>
                  </a:lnTo>
                  <a:lnTo>
                    <a:pt x="68921" y="49350"/>
                  </a:lnTo>
                  <a:lnTo>
                    <a:pt x="86860" y="37308"/>
                  </a:lnTo>
                  <a:lnTo>
                    <a:pt x="108546" y="29493"/>
                  </a:lnTo>
                  <a:lnTo>
                    <a:pt x="131822" y="26538"/>
                  </a:lnTo>
                  <a:lnTo>
                    <a:pt x="155286" y="28473"/>
                  </a:lnTo>
                  <a:lnTo>
                    <a:pt x="177539" y="35330"/>
                  </a:lnTo>
                  <a:lnTo>
                    <a:pt x="211727" y="12091"/>
                  </a:lnTo>
                  <a:lnTo>
                    <a:pt x="242690" y="8509"/>
                  </a:lnTo>
                  <a:lnTo>
                    <a:pt x="257955" y="10803"/>
                  </a:lnTo>
                  <a:lnTo>
                    <a:pt x="272117" y="15665"/>
                  </a:lnTo>
                  <a:lnTo>
                    <a:pt x="284571" y="22948"/>
                  </a:lnTo>
                  <a:lnTo>
                    <a:pt x="292410" y="14148"/>
                  </a:lnTo>
                  <a:lnTo>
                    <a:pt x="302770" y="7217"/>
                  </a:lnTo>
                  <a:lnTo>
                    <a:pt x="315096" y="2441"/>
                  </a:lnTo>
                  <a:lnTo>
                    <a:pt x="328831" y="109"/>
                  </a:lnTo>
                  <a:lnTo>
                    <a:pt x="342905" y="461"/>
                  </a:lnTo>
                  <a:lnTo>
                    <a:pt x="356203" y="3411"/>
                  </a:lnTo>
                  <a:lnTo>
                    <a:pt x="368109" y="8757"/>
                  </a:lnTo>
                  <a:lnTo>
                    <a:pt x="378003" y="16294"/>
                  </a:lnTo>
                  <a:lnTo>
                    <a:pt x="391090" y="7595"/>
                  </a:lnTo>
                  <a:lnTo>
                    <a:pt x="406596" y="2086"/>
                  </a:lnTo>
                  <a:lnTo>
                    <a:pt x="423527" y="0"/>
                  </a:lnTo>
                  <a:lnTo>
                    <a:pt x="440889" y="1569"/>
                  </a:lnTo>
                  <a:lnTo>
                    <a:pt x="456962" y="6736"/>
                  </a:lnTo>
                  <a:lnTo>
                    <a:pt x="470220" y="14904"/>
                  </a:lnTo>
                  <a:lnTo>
                    <a:pt x="479957" y="25499"/>
                  </a:lnTo>
                  <a:lnTo>
                    <a:pt x="485470" y="37946"/>
                  </a:lnTo>
                  <a:lnTo>
                    <a:pt x="520881" y="55647"/>
                  </a:lnTo>
                  <a:lnTo>
                    <a:pt x="535251" y="85897"/>
                  </a:lnTo>
                  <a:lnTo>
                    <a:pt x="534052" y="96654"/>
                  </a:lnTo>
                  <a:lnTo>
                    <a:pt x="529802" y="107089"/>
                  </a:lnTo>
                  <a:lnTo>
                    <a:pt x="541039" y="121714"/>
                  </a:lnTo>
                  <a:lnTo>
                    <a:pt x="546789" y="137759"/>
                  </a:lnTo>
                  <a:lnTo>
                    <a:pt x="546898" y="154375"/>
                  </a:lnTo>
                  <a:lnTo>
                    <a:pt x="541215" y="170715"/>
                  </a:lnTo>
                  <a:lnTo>
                    <a:pt x="530088" y="185387"/>
                  </a:lnTo>
                  <a:lnTo>
                    <a:pt x="514561" y="197215"/>
                  </a:lnTo>
                  <a:lnTo>
                    <a:pt x="495532" y="205670"/>
                  </a:lnTo>
                  <a:lnTo>
                    <a:pt x="473897" y="210228"/>
                  </a:lnTo>
                  <a:lnTo>
                    <a:pt x="471140" y="224751"/>
                  </a:lnTo>
                  <a:lnTo>
                    <a:pt x="435908" y="258022"/>
                  </a:lnTo>
                  <a:lnTo>
                    <a:pt x="398589" y="264800"/>
                  </a:lnTo>
                  <a:lnTo>
                    <a:pt x="379628" y="262513"/>
                  </a:lnTo>
                  <a:lnTo>
                    <a:pt x="361830" y="256471"/>
                  </a:lnTo>
                  <a:lnTo>
                    <a:pt x="335869" y="286584"/>
                  </a:lnTo>
                  <a:lnTo>
                    <a:pt x="292563" y="301553"/>
                  </a:lnTo>
                  <a:lnTo>
                    <a:pt x="268273" y="301649"/>
                  </a:lnTo>
                  <a:lnTo>
                    <a:pt x="245352" y="296732"/>
                  </a:lnTo>
                  <a:lnTo>
                    <a:pt x="225118" y="287240"/>
                  </a:lnTo>
                  <a:lnTo>
                    <a:pt x="208890" y="273616"/>
                  </a:lnTo>
                  <a:lnTo>
                    <a:pt x="191244" y="279904"/>
                  </a:lnTo>
                  <a:lnTo>
                    <a:pt x="172481" y="283402"/>
                  </a:lnTo>
                  <a:lnTo>
                    <a:pt x="153173" y="284048"/>
                  </a:lnTo>
                  <a:lnTo>
                    <a:pt x="133890" y="281781"/>
                  </a:lnTo>
                  <a:lnTo>
                    <a:pt x="115589" y="276670"/>
                  </a:lnTo>
                  <a:lnTo>
                    <a:pt x="99147" y="269006"/>
                  </a:lnTo>
                  <a:lnTo>
                    <a:pt x="85025" y="259052"/>
                  </a:lnTo>
                  <a:lnTo>
                    <a:pt x="73681" y="247074"/>
                  </a:lnTo>
                  <a:lnTo>
                    <a:pt x="27830" y="234956"/>
                  </a:lnTo>
                  <a:lnTo>
                    <a:pt x="12582" y="200082"/>
                  </a:lnTo>
                  <a:lnTo>
                    <a:pt x="17374" y="188172"/>
                  </a:lnTo>
                  <a:lnTo>
                    <a:pt x="26929" y="177665"/>
                  </a:lnTo>
                  <a:lnTo>
                    <a:pt x="13498" y="169318"/>
                  </a:lnTo>
                  <a:lnTo>
                    <a:pt x="4351" y="158497"/>
                  </a:lnTo>
                  <a:lnTo>
                    <a:pt x="0" y="146086"/>
                  </a:lnTo>
                  <a:lnTo>
                    <a:pt x="957" y="132964"/>
                  </a:lnTo>
                  <a:lnTo>
                    <a:pt x="7277" y="120721"/>
                  </a:lnTo>
                  <a:lnTo>
                    <a:pt x="18039" y="110786"/>
                  </a:lnTo>
                  <a:lnTo>
                    <a:pt x="32295" y="103801"/>
                  </a:lnTo>
                  <a:lnTo>
                    <a:pt x="49094" y="100407"/>
                  </a:lnTo>
                  <a:lnTo>
                    <a:pt x="49554" y="99466"/>
                  </a:lnTo>
                  <a:close/>
                </a:path>
                <a:path w="547370" h="302260">
                  <a:moveTo>
                    <a:pt x="26934" y="177663"/>
                  </a:moveTo>
                  <a:lnTo>
                    <a:pt x="34461" y="180436"/>
                  </a:lnTo>
                  <a:lnTo>
                    <a:pt x="42411" y="182306"/>
                  </a:lnTo>
                  <a:lnTo>
                    <a:pt x="50643" y="183248"/>
                  </a:lnTo>
                  <a:lnTo>
                    <a:pt x="59017" y="183238"/>
                  </a:lnTo>
                </a:path>
                <a:path w="547370" h="302260">
                  <a:moveTo>
                    <a:pt x="73682" y="247073"/>
                  </a:moveTo>
                  <a:lnTo>
                    <a:pt x="78497" y="246650"/>
                  </a:lnTo>
                  <a:lnTo>
                    <a:pt x="83216" y="245753"/>
                  </a:lnTo>
                  <a:lnTo>
                    <a:pt x="87719" y="244405"/>
                  </a:lnTo>
                </a:path>
                <a:path w="547370" h="302260">
                  <a:moveTo>
                    <a:pt x="208884" y="273615"/>
                  </a:moveTo>
                  <a:lnTo>
                    <a:pt x="205497" y="269796"/>
                  </a:lnTo>
                  <a:lnTo>
                    <a:pt x="202662" y="265715"/>
                  </a:lnTo>
                  <a:lnTo>
                    <a:pt x="200426" y="261442"/>
                  </a:lnTo>
                </a:path>
                <a:path w="547370" h="302260">
                  <a:moveTo>
                    <a:pt x="361830" y="256469"/>
                  </a:moveTo>
                  <a:lnTo>
                    <a:pt x="363577" y="252119"/>
                  </a:lnTo>
                  <a:lnTo>
                    <a:pt x="364709" y="247642"/>
                  </a:lnTo>
                  <a:lnTo>
                    <a:pt x="365207" y="243112"/>
                  </a:lnTo>
                </a:path>
                <a:path w="547370" h="302260">
                  <a:moveTo>
                    <a:pt x="473893" y="210227"/>
                  </a:moveTo>
                  <a:lnTo>
                    <a:pt x="471124" y="194786"/>
                  </a:lnTo>
                  <a:lnTo>
                    <a:pt x="462907" y="180798"/>
                  </a:lnTo>
                  <a:lnTo>
                    <a:pt x="449889" y="169045"/>
                  </a:lnTo>
                  <a:lnTo>
                    <a:pt x="432713" y="160309"/>
                  </a:lnTo>
                </a:path>
                <a:path w="547370" h="302260">
                  <a:moveTo>
                    <a:pt x="529797" y="107091"/>
                  </a:moveTo>
                  <a:lnTo>
                    <a:pt x="526316" y="112347"/>
                  </a:lnTo>
                  <a:lnTo>
                    <a:pt x="522068" y="117250"/>
                  </a:lnTo>
                  <a:lnTo>
                    <a:pt x="517101" y="121753"/>
                  </a:lnTo>
                  <a:lnTo>
                    <a:pt x="511461" y="125809"/>
                  </a:lnTo>
                </a:path>
                <a:path w="547370" h="302260">
                  <a:moveTo>
                    <a:pt x="485469" y="37946"/>
                  </a:moveTo>
                  <a:lnTo>
                    <a:pt x="486169" y="40863"/>
                  </a:lnTo>
                  <a:lnTo>
                    <a:pt x="486493" y="43823"/>
                  </a:lnTo>
                  <a:lnTo>
                    <a:pt x="486437" y="46786"/>
                  </a:lnTo>
                </a:path>
                <a:path w="547370" h="302260">
                  <a:moveTo>
                    <a:pt x="378004" y="16295"/>
                  </a:moveTo>
                  <a:lnTo>
                    <a:pt x="374163" y="19693"/>
                  </a:lnTo>
                  <a:lnTo>
                    <a:pt x="371000" y="23490"/>
                  </a:lnTo>
                  <a:lnTo>
                    <a:pt x="368610" y="27569"/>
                  </a:lnTo>
                </a:path>
                <a:path w="547370" h="302260">
                  <a:moveTo>
                    <a:pt x="284571" y="22948"/>
                  </a:moveTo>
                  <a:lnTo>
                    <a:pt x="282525" y="26034"/>
                  </a:lnTo>
                  <a:lnTo>
                    <a:pt x="280996" y="29300"/>
                  </a:lnTo>
                  <a:lnTo>
                    <a:pt x="280022" y="32670"/>
                  </a:lnTo>
                </a:path>
                <a:path w="547370" h="302260">
                  <a:moveTo>
                    <a:pt x="177537" y="35330"/>
                  </a:moveTo>
                  <a:lnTo>
                    <a:pt x="183513" y="37961"/>
                  </a:lnTo>
                  <a:lnTo>
                    <a:pt x="189041" y="41129"/>
                  </a:lnTo>
                  <a:lnTo>
                    <a:pt x="194000" y="44763"/>
                  </a:lnTo>
                </a:path>
                <a:path w="547370" h="302260">
                  <a:moveTo>
                    <a:pt x="49554" y="99466"/>
                  </a:moveTo>
                  <a:lnTo>
                    <a:pt x="50163" y="102826"/>
                  </a:lnTo>
                  <a:lnTo>
                    <a:pt x="51123" y="106144"/>
                  </a:lnTo>
                  <a:lnTo>
                    <a:pt x="52427" y="109390"/>
                  </a:lnTo>
                </a:path>
              </a:pathLst>
            </a:custGeom>
            <a:ln w="12699">
              <a:solidFill>
                <a:srgbClr val="127BB4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7157802" y="162943"/>
              <a:ext cx="490220" cy="0"/>
            </a:xfrm>
            <a:custGeom>
              <a:avLst/>
              <a:gdLst/>
              <a:ahLst/>
              <a:cxnLst/>
              <a:rect l="l" t="t" r="r" b="b"/>
              <a:pathLst>
                <a:path w="490220">
                  <a:moveTo>
                    <a:pt x="0" y="0"/>
                  </a:moveTo>
                  <a:lnTo>
                    <a:pt x="489990" y="0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7647793" y="14721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647793" y="14721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615190" y="75832"/>
              <a:ext cx="2280285" cy="1186180"/>
            </a:xfrm>
            <a:custGeom>
              <a:avLst/>
              <a:gdLst/>
              <a:ahLst/>
              <a:cxnLst/>
              <a:rect l="l" t="t" r="r" b="b"/>
              <a:pathLst>
                <a:path w="2280284" h="1186180">
                  <a:moveTo>
                    <a:pt x="16280" y="219135"/>
                  </a:moveTo>
                  <a:lnTo>
                    <a:pt x="0" y="0"/>
                  </a:lnTo>
                </a:path>
                <a:path w="2280284" h="1186180">
                  <a:moveTo>
                    <a:pt x="2280283" y="1185669"/>
                  </a:moveTo>
                  <a:lnTo>
                    <a:pt x="899621" y="1174873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5471588" y="123497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01" y="31464"/>
                  </a:moveTo>
                  <a:lnTo>
                    <a:pt x="0" y="15394"/>
                  </a:lnTo>
                  <a:lnTo>
                    <a:pt x="43346" y="0"/>
                  </a:lnTo>
                  <a:lnTo>
                    <a:pt x="43101" y="31464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5471588" y="123497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46" y="0"/>
                  </a:moveTo>
                  <a:lnTo>
                    <a:pt x="0" y="15394"/>
                  </a:lnTo>
                  <a:lnTo>
                    <a:pt x="43101" y="31464"/>
                  </a:lnTo>
                  <a:lnTo>
                    <a:pt x="43346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5514812" y="2990648"/>
              <a:ext cx="1635125" cy="15875"/>
            </a:xfrm>
            <a:custGeom>
              <a:avLst/>
              <a:gdLst/>
              <a:ahLst/>
              <a:cxnLst/>
              <a:rect l="l" t="t" r="r" b="b"/>
              <a:pathLst>
                <a:path w="1635125" h="15875">
                  <a:moveTo>
                    <a:pt x="1634504" y="0"/>
                  </a:moveTo>
                  <a:lnTo>
                    <a:pt x="0" y="15483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471588" y="299040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72" y="31464"/>
                  </a:moveTo>
                  <a:lnTo>
                    <a:pt x="0" y="16141"/>
                  </a:lnTo>
                  <a:lnTo>
                    <a:pt x="43074" y="0"/>
                  </a:lnTo>
                  <a:lnTo>
                    <a:pt x="43372" y="31464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471588" y="299040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74" y="0"/>
                  </a:moveTo>
                  <a:lnTo>
                    <a:pt x="0" y="16141"/>
                  </a:lnTo>
                  <a:lnTo>
                    <a:pt x="43372" y="31464"/>
                  </a:lnTo>
                  <a:lnTo>
                    <a:pt x="43074" y="0"/>
                  </a:lnTo>
                  <a:close/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0370624" y="-7287"/>
            <a:ext cx="678179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27" dirty="0">
                <a:latin typeface="Arial MT"/>
                <a:cs typeface="Arial MT"/>
              </a:rPr>
              <a:t>User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291333" y="1486213"/>
            <a:ext cx="103462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0683C7"/>
                </a:solidFill>
                <a:latin typeface="Arial MT"/>
                <a:cs typeface="Arial MT"/>
              </a:rPr>
              <a:t>NodePort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629790" y="3798703"/>
            <a:ext cx="10066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0683C7"/>
                </a:solidFill>
                <a:latin typeface="Arial MT"/>
                <a:cs typeface="Arial MT"/>
              </a:rPr>
              <a:t>ClusterIP</a:t>
            </a:r>
            <a:endParaRPr sz="18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4535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979" y="475778"/>
            <a:ext cx="5623971" cy="875128"/>
          </a:xfrm>
          <a:prstGeom prst="rect">
            <a:avLst/>
          </a:prstGeom>
        </p:spPr>
        <p:txBody>
          <a:bodyPr vert="horz" wrap="square" lIns="0" tIns="196104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dirty="0" smtClean="0"/>
              <a:t>Guestbook</a:t>
            </a:r>
            <a:endParaRPr spc="-27" dirty="0"/>
          </a:p>
        </p:txBody>
      </p:sp>
      <p:sp>
        <p:nvSpPr>
          <p:cNvPr id="3" name="object 3"/>
          <p:cNvSpPr txBox="1"/>
          <p:nvPr/>
        </p:nvSpPr>
        <p:spPr>
          <a:xfrm>
            <a:off x="452979" y="1724534"/>
            <a:ext cx="3259667" cy="1017500"/>
          </a:xfrm>
          <a:prstGeom prst="rect">
            <a:avLst/>
          </a:prstGeom>
        </p:spPr>
        <p:txBody>
          <a:bodyPr vert="horz" wrap="square" lIns="0" tIns="105833" rIns="0" bIns="0" rtlCol="0">
            <a:spAutoFit/>
          </a:bodyPr>
          <a:lstStyle/>
          <a:p>
            <a:pPr marL="193035" indent="-176102">
              <a:spcBef>
                <a:spcPts val="833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Frontend</a:t>
            </a:r>
            <a:r>
              <a:rPr sz="2667" spc="-8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Web</a:t>
            </a:r>
            <a:r>
              <a:rPr sz="2667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33" dirty="0">
                <a:solidFill>
                  <a:srgbClr val="595959"/>
                </a:solidFill>
                <a:latin typeface="Arial MT"/>
                <a:cs typeface="Arial MT"/>
              </a:rPr>
              <a:t>app</a:t>
            </a:r>
            <a:endParaRPr sz="2667">
              <a:latin typeface="Arial MT"/>
              <a:cs typeface="Arial MT"/>
            </a:endParaRPr>
          </a:p>
          <a:p>
            <a:pPr marL="193035" indent="-176102">
              <a:spcBef>
                <a:spcPts val="700"/>
              </a:spcBef>
              <a:buClr>
                <a:srgbClr val="FFAB40"/>
              </a:buClr>
              <a:buChar char="•"/>
              <a:tabLst>
                <a:tab pos="193035" algn="l"/>
              </a:tabLst>
            </a:pP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Backend</a:t>
            </a:r>
            <a:r>
              <a:rPr sz="2667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DB</a:t>
            </a:r>
            <a:r>
              <a:rPr sz="2667" spc="-67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dirty="0">
                <a:solidFill>
                  <a:srgbClr val="595959"/>
                </a:solidFill>
                <a:latin typeface="Arial MT"/>
                <a:cs typeface="Arial MT"/>
              </a:rPr>
              <a:t>-</a:t>
            </a:r>
            <a:r>
              <a:rPr sz="2667" spc="-73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667" spc="-13" dirty="0">
                <a:solidFill>
                  <a:srgbClr val="595959"/>
                </a:solidFill>
                <a:latin typeface="Arial MT"/>
                <a:cs typeface="Arial MT"/>
              </a:rPr>
              <a:t>Redis</a:t>
            </a:r>
            <a:endParaRPr sz="2667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7091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1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99E535-EDD8-44E3-98DC-07DF9ECB62E5}"/>
              </a:ext>
            </a:extLst>
          </p:cNvPr>
          <p:cNvSpPr txBox="1">
            <a:spLocks/>
          </p:cNvSpPr>
          <p:nvPr/>
        </p:nvSpPr>
        <p:spPr>
          <a:xfrm>
            <a:off x="2234042" y="1585648"/>
            <a:ext cx="6248442" cy="50852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/>
              <a:t>Thank you.</a:t>
            </a:r>
          </a:p>
          <a:p>
            <a:endParaRPr lang="en-US" sz="4000" dirty="0"/>
          </a:p>
          <a:p>
            <a:r>
              <a:rPr lang="en-US" sz="3672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366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2803525"/>
            <a:ext cx="32004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End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0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1975" y="248748"/>
            <a:ext cx="6604463" cy="10038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Minikube</a:t>
            </a:r>
            <a:r>
              <a:rPr lang="en-US" dirty="0" smtClean="0"/>
              <a:t> </a:t>
            </a:r>
            <a:r>
              <a:rPr lang="en-US" dirty="0" err="1" smtClean="0"/>
              <a:t>Oshestration</a:t>
            </a:r>
            <a:r>
              <a:rPr lang="en-US" dirty="0" smtClean="0"/>
              <a:t>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0" y="2165980"/>
            <a:ext cx="3245427" cy="14910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84256" y="285223"/>
            <a:ext cx="1263534" cy="5364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Worker Node-1</a:t>
            </a:r>
            <a:endParaRPr lang="en-US" sz="1000" dirty="0"/>
          </a:p>
        </p:txBody>
      </p:sp>
      <p:sp>
        <p:nvSpPr>
          <p:cNvPr id="7" name="Rounded Rectangle 6"/>
          <p:cNvSpPr/>
          <p:nvPr/>
        </p:nvSpPr>
        <p:spPr>
          <a:xfrm>
            <a:off x="7826855" y="220802"/>
            <a:ext cx="3505200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84256" y="1737421"/>
            <a:ext cx="1263534" cy="33904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Worker Node-N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6079377" y="4669673"/>
            <a:ext cx="1263534" cy="42376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Worker Node-1</a:t>
            </a:r>
            <a:endParaRPr lang="en-US" sz="1000" dirty="0"/>
          </a:p>
        </p:txBody>
      </p:sp>
      <p:sp>
        <p:nvSpPr>
          <p:cNvPr id="11" name="Rounded Rectangle 10"/>
          <p:cNvSpPr/>
          <p:nvPr/>
        </p:nvSpPr>
        <p:spPr>
          <a:xfrm>
            <a:off x="4021976" y="4605252"/>
            <a:ext cx="3505200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79377" y="6062241"/>
            <a:ext cx="1263534" cy="39867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Worker Node-N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225137" y="1946330"/>
            <a:ext cx="3505200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25137" y="1529553"/>
            <a:ext cx="3505200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A Cargo Ship  </a:t>
            </a:r>
            <a:r>
              <a:rPr lang="en-US" sz="2000" b="1" dirty="0">
                <a:solidFill>
                  <a:srgbClr val="0070C0"/>
                </a:solidFill>
              </a:rPr>
              <a:t>~  Carries containers across the sea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79615" y="3991567"/>
            <a:ext cx="3337560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A Cargo Ship.. </a:t>
            </a:r>
            <a:r>
              <a:rPr lang="en-US" sz="2000" dirty="0"/>
              <a:t>Host Application as Containers ~ Worker </a:t>
            </a:r>
            <a:r>
              <a:rPr lang="en-US" sz="2000" dirty="0" smtClean="0"/>
              <a:t>Nodes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2400" y="573614"/>
            <a:ext cx="6820593" cy="431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FFC000"/>
                </a:solidFill>
              </a:rPr>
              <a:t>Let’s Start with an Analogy</a:t>
            </a:r>
            <a:endParaRPr lang="en-US" sz="4000" b="1" dirty="0">
              <a:solidFill>
                <a:srgbClr val="FFC000"/>
              </a:solidFill>
            </a:endParaRPr>
          </a:p>
        </p:txBody>
      </p:sp>
      <p:pic>
        <p:nvPicPr>
          <p:cNvPr id="1030" name="Picture 6" descr="واردات از چین با اهورا تجارت - اهورا تجارت"/>
          <p:cNvPicPr>
            <a:picLocks noChangeAspect="1" noChangeArrowheads="1" noCrop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614" y="2495467"/>
            <a:ext cx="1916083" cy="63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F de Moving Whale Gif | Teno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6" y="2358646"/>
            <a:ext cx="1127414" cy="112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GIF de Moving Whale Gif | Teno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7" y="4605252"/>
            <a:ext cx="3169748" cy="18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our shipping containers of different colors are stacked on top of each other and one of them says tall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15" y="4683586"/>
            <a:ext cx="788488" cy="70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eft-Right Arrow 20"/>
          <p:cNvSpPr/>
          <p:nvPr/>
        </p:nvSpPr>
        <p:spPr>
          <a:xfrm>
            <a:off x="3514206" y="5513735"/>
            <a:ext cx="643543" cy="332352"/>
          </a:xfrm>
          <a:prstGeom prst="leftRightArrow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3949241" y="1483752"/>
            <a:ext cx="3505200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A Control Ships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Managing </a:t>
            </a:r>
            <a:r>
              <a:rPr lang="en-US" sz="2000" dirty="0"/>
              <a:t>&amp; Monitoring of the cargo </a:t>
            </a:r>
            <a:r>
              <a:rPr lang="en-US" sz="2000" dirty="0" smtClean="0"/>
              <a:t>ships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Manage, Plan, Schedule, Monitor ~ </a:t>
            </a:r>
            <a:r>
              <a:rPr lang="en-US" sz="2000" b="1" dirty="0">
                <a:solidFill>
                  <a:srgbClr val="FFC000"/>
                </a:solidFill>
              </a:rPr>
              <a:t>Master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157749" y="5060823"/>
            <a:ext cx="163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Master/Docker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51751" y="4376667"/>
            <a:ext cx="1191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Container/Nodes/Pods</a:t>
            </a:r>
            <a:endParaRPr lang="en-US" sz="1400" b="1" dirty="0">
              <a:solidFill>
                <a:srgbClr val="FFC000"/>
              </a:solidFill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8921448" y="113484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1040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39" y="433984"/>
            <a:ext cx="648690" cy="41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7995469" y="965258"/>
            <a:ext cx="863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Master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4" name="Can 23"/>
          <p:cNvSpPr/>
          <p:nvPr/>
        </p:nvSpPr>
        <p:spPr>
          <a:xfrm>
            <a:off x="7534411" y="0"/>
            <a:ext cx="113297" cy="6733309"/>
          </a:xfrm>
          <a:prstGeom prst="can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7825332" y="2298560"/>
            <a:ext cx="4178245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A Cargo Ships Profiles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HA database ~ Which containers on which ships? When was it loaded</a:t>
            </a:r>
            <a:r>
              <a:rPr lang="en-US" sz="2000" dirty="0" smtClean="0"/>
              <a:t>?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HA </a:t>
            </a:r>
            <a:r>
              <a:rPr lang="en-US" sz="2000" dirty="0"/>
              <a:t>database ~ Which containers on which ships? When was it loaded? ~ </a:t>
            </a:r>
            <a:r>
              <a:rPr lang="en-US" sz="2000" b="1" dirty="0">
                <a:solidFill>
                  <a:srgbClr val="FFC000"/>
                </a:solidFill>
              </a:rPr>
              <a:t>The ETCD Cluster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904351" y="3148262"/>
            <a:ext cx="3505200" cy="194517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8998944" y="3040944"/>
            <a:ext cx="741368" cy="527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 err="1" smtClean="0">
                <a:solidFill>
                  <a:srgbClr val="0070C0"/>
                </a:solidFill>
              </a:rPr>
              <a:t>Scheluler</a:t>
            </a:r>
            <a:endParaRPr lang="en-US" sz="1200" b="1" dirty="0">
              <a:solidFill>
                <a:srgbClr val="FFC000"/>
              </a:solidFill>
            </a:endParaRPr>
          </a:p>
        </p:txBody>
      </p:sp>
      <p:pic>
        <p:nvPicPr>
          <p:cNvPr id="45" name="Picture 16" descr="Clipart Clouds Animated Gif - Management Control System Png, Transparent  Png - kind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635" y="3361444"/>
            <a:ext cx="648690" cy="41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n 46"/>
          <p:cNvSpPr/>
          <p:nvPr/>
        </p:nvSpPr>
        <p:spPr>
          <a:xfrm>
            <a:off x="8137506" y="4205711"/>
            <a:ext cx="653204" cy="565765"/>
          </a:xfrm>
          <a:prstGeom prst="can">
            <a:avLst/>
          </a:prstGeom>
          <a:solidFill>
            <a:srgbClr val="FF0000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165543" y="4366345"/>
            <a:ext cx="673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ETCD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7825332" y="5243516"/>
            <a:ext cx="4178245" cy="566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smtClean="0">
                <a:solidFill>
                  <a:srgbClr val="0070C0"/>
                </a:solidFill>
              </a:rPr>
              <a:t>A Control </a:t>
            </a:r>
            <a:r>
              <a:rPr lang="en-US" sz="2000" b="1" dirty="0" err="1" smtClean="0">
                <a:solidFill>
                  <a:srgbClr val="0070C0"/>
                </a:solidFill>
              </a:rPr>
              <a:t>Manager</a:t>
            </a:r>
            <a:r>
              <a:rPr lang="en-US" sz="2000" dirty="0" err="1"/>
              <a:t>Node</a:t>
            </a:r>
            <a:r>
              <a:rPr lang="en-US" sz="2000" dirty="0"/>
              <a:t> Controllers – Takes care of Nodes | Responsible for onboarding new nodes in a cluster | Availability of Nodes - Replicas Controller – Ensures that desired number of containers are running at all times - Controller Manager - Manages all these controllers in place</a:t>
            </a:r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1042" name="Picture 18" descr="Task management Animated Icon | Free Animated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83" y="6023934"/>
            <a:ext cx="623949" cy="6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8482227" y="6370884"/>
            <a:ext cx="1441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Controller Manager </a:t>
            </a:r>
          </a:p>
        </p:txBody>
      </p:sp>
      <p:pic>
        <p:nvPicPr>
          <p:cNvPr id="1044" name="Picture 20" descr="Ship Steering, ship , captain , pirate , navy , steering - GIF ..."/>
          <p:cNvPicPr>
            <a:picLocks noChangeAspect="1" noChangeArrowheads="1" noCrop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35" y="2362238"/>
            <a:ext cx="1141468" cy="8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6079377" y="5204729"/>
            <a:ext cx="1263534" cy="71761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9884256" y="906476"/>
            <a:ext cx="1263534" cy="71761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998270" y="3210945"/>
            <a:ext cx="1263534" cy="53649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Worker Node-1</a:t>
            </a:r>
            <a:endParaRPr lang="en-US" sz="1000" dirty="0"/>
          </a:p>
        </p:txBody>
      </p:sp>
      <p:sp>
        <p:nvSpPr>
          <p:cNvPr id="55" name="Rectangle 54"/>
          <p:cNvSpPr/>
          <p:nvPr/>
        </p:nvSpPr>
        <p:spPr>
          <a:xfrm>
            <a:off x="9998270" y="4663143"/>
            <a:ext cx="1263534" cy="33904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Worker Node-N</a:t>
            </a:r>
            <a:endParaRPr lang="en-US" sz="1200" dirty="0"/>
          </a:p>
        </p:txBody>
      </p:sp>
      <p:sp>
        <p:nvSpPr>
          <p:cNvPr id="56" name="Rounded Rectangle 55"/>
          <p:cNvSpPr/>
          <p:nvPr/>
        </p:nvSpPr>
        <p:spPr>
          <a:xfrm>
            <a:off x="9998270" y="3832198"/>
            <a:ext cx="1263534" cy="71761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32033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8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4516</TotalTime>
  <Words>2729</Words>
  <Application>Microsoft Office PowerPoint</Application>
  <PresentationFormat>Widescreen</PresentationFormat>
  <Paragraphs>789</Paragraphs>
  <Slides>109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맑은 고딕</vt:lpstr>
      <vt:lpstr>Arial</vt:lpstr>
      <vt:lpstr>Arial MT</vt:lpstr>
      <vt:lpstr>Calibri</vt:lpstr>
      <vt:lpstr>Calibri Light</vt:lpstr>
      <vt:lpstr>Segoe UI</vt:lpstr>
      <vt:lpstr>Office Theme</vt:lpstr>
      <vt:lpstr>PowerPoint Presentation</vt:lpstr>
      <vt:lpstr>Minikube Oshestration</vt:lpstr>
      <vt:lpstr>Let’s start with an analogy..</vt:lpstr>
      <vt:lpstr>A Cargo Ship… Carries containers across the sea</vt:lpstr>
      <vt:lpstr>A Cargo Ship… Host Application as Containers ~ Worker Nodes</vt:lpstr>
      <vt:lpstr>Container</vt:lpstr>
      <vt:lpstr>Control Ships.. Managing &amp; Monitoring of the cargo ships</vt:lpstr>
      <vt:lpstr>Control Ships.. Manage, Plan, Schedule, Monitor ~ Master</vt:lpstr>
      <vt:lpstr>PowerPoint Presentation</vt:lpstr>
      <vt:lpstr>Let’s talk about Master Components..</vt:lpstr>
      <vt:lpstr>Ship Cranes Identifies the placement of containers</vt:lpstr>
      <vt:lpstr>Ship Cranes Identifies the right node to place a containers ~ Kube-Scheduler</vt:lpstr>
      <vt:lpstr>PowerPoint Presentation</vt:lpstr>
      <vt:lpstr>Cargo Ship Profiles HA database ~ Which containers on which ships? When was it loaded?</vt:lpstr>
      <vt:lpstr>Cargo Ship Profiles HA database ~ Which containers on which ships? When was it loaded? ~ The ETCD Cluster</vt:lpstr>
      <vt:lpstr>PowerPoint Presentation</vt:lpstr>
      <vt:lpstr>Offices in Dock</vt:lpstr>
      <vt:lpstr>Controllers</vt:lpstr>
      <vt:lpstr>PowerPoint Presentation</vt:lpstr>
      <vt:lpstr>PowerPoint Presentation</vt:lpstr>
      <vt:lpstr>Kube API Server</vt:lpstr>
      <vt:lpstr>PowerPoint Presentation</vt:lpstr>
      <vt:lpstr>In nutshell…</vt:lpstr>
      <vt:lpstr>Let’s talk about Worker Components..</vt:lpstr>
      <vt:lpstr>PowerPoint Presentation</vt:lpstr>
      <vt:lpstr>Captain of the Ship</vt:lpstr>
      <vt:lpstr>Captain of the Ship ~ Kubelet Agent which runs on each nodes of the container</vt:lpstr>
      <vt:lpstr>PowerPoint Presentation</vt:lpstr>
      <vt:lpstr>Communication between Cargo Ships How does two cargo ships communicate with each other?</vt:lpstr>
      <vt:lpstr>Kube-proxy Service</vt:lpstr>
      <vt:lpstr>PowerPoint Presentation</vt:lpstr>
      <vt:lpstr>Let’s talk about Pods..</vt:lpstr>
      <vt:lpstr>PowerPoint Presentation</vt:lpstr>
      <vt:lpstr>PowerPoint Presentation</vt:lpstr>
      <vt:lpstr>Docker Containers A popular Container Runtime</vt:lpstr>
      <vt:lpstr>Overall Kubernetes Architecture</vt:lpstr>
      <vt:lpstr>Config</vt:lpstr>
      <vt:lpstr>Let’s Deep Dive into Pods…</vt:lpstr>
      <vt:lpstr>Pod - Concepts</vt:lpstr>
      <vt:lpstr>Atomic Unit of Scheduling</vt:lpstr>
      <vt:lpstr>How Pods are deployed?</vt:lpstr>
      <vt:lpstr>Scaling the Pods to accommodate increasing traffic</vt:lpstr>
      <vt:lpstr>What if node resources is getting insufficient?</vt:lpstr>
      <vt:lpstr>What if node resources is getting insufficient?</vt:lpstr>
      <vt:lpstr>What if node resources is getting insufficient?</vt:lpstr>
      <vt:lpstr>2 Containers in a same Pod</vt:lpstr>
      <vt:lpstr>Pod Networking</vt:lpstr>
      <vt:lpstr>How does these containers inside Pods communicate with External World?</vt:lpstr>
      <vt:lpstr>Network Namespace</vt:lpstr>
      <vt:lpstr>PowerPoint Presentation</vt:lpstr>
      <vt:lpstr>Pod Networking</vt:lpstr>
      <vt:lpstr>How does Intra-Pod communication take place?</vt:lpstr>
      <vt:lpstr>Intra-Pod Communication</vt:lpstr>
      <vt:lpstr>A Look at Pod Manifest</vt:lpstr>
      <vt:lpstr>Get a shell to a running Container</vt:lpstr>
      <vt:lpstr>Get a shell to a running Container</vt:lpstr>
      <vt:lpstr>Stages of Life Cycle of Pod</vt:lpstr>
      <vt:lpstr>Lifecycle of a Pod</vt:lpstr>
      <vt:lpstr>PowerPoint Presentation</vt:lpstr>
      <vt:lpstr>What is ReplicaSet all about? Maintain a stable set of replica Pods running at any given time</vt:lpstr>
      <vt:lpstr>Replication Controller Vs ReplicaSets</vt:lpstr>
      <vt:lpstr>Labels &amp; Selectors When Pods are scaled, how are these Pods Managed at such large scale?</vt:lpstr>
      <vt:lpstr>Equality-based Selectors</vt:lpstr>
      <vt:lpstr>PowerPoint Presentation</vt:lpstr>
      <vt:lpstr>Ex: ReplicaSet</vt:lpstr>
      <vt:lpstr>ReplicaSet Manifest File</vt:lpstr>
      <vt:lpstr>PowerPoint Presentation</vt:lpstr>
      <vt:lpstr>PowerPoint Presentation</vt:lpstr>
      <vt:lpstr>Scaling the Nginx Service</vt:lpstr>
      <vt:lpstr>Deployment</vt:lpstr>
      <vt:lpstr>Deployment</vt:lpstr>
      <vt:lpstr>A Single Deployment Manifest File</vt:lpstr>
      <vt:lpstr>Features of Deployment</vt:lpstr>
      <vt:lpstr>Deployment Types - Recreate</vt:lpstr>
      <vt:lpstr>Deployment Type – Rolling Updates</vt:lpstr>
      <vt:lpstr>Deployment Type - Canary</vt:lpstr>
      <vt:lpstr>Deployment Type – Blue Green</vt:lpstr>
      <vt:lpstr>Demo - Deployment</vt:lpstr>
      <vt:lpstr>Deployment Manifest File</vt:lpstr>
      <vt:lpstr>Deployment</vt:lpstr>
      <vt:lpstr>Deployment =&gt; Pods + ReplicaSet</vt:lpstr>
      <vt:lpstr>3 Instances of same Nginx Apps running in      the form of Pods</vt:lpstr>
      <vt:lpstr>PowerPoint Presentation</vt:lpstr>
      <vt:lpstr>3 Instances of same Nginx Apps running in the form of Pods</vt:lpstr>
      <vt:lpstr>Scaling up</vt:lpstr>
      <vt:lpstr>Listing Pods by Labels</vt:lpstr>
      <vt:lpstr>Services</vt:lpstr>
      <vt:lpstr>Services</vt:lpstr>
      <vt:lpstr>Scopes</vt:lpstr>
      <vt:lpstr>Services</vt:lpstr>
      <vt:lpstr>Types of Services</vt:lpstr>
      <vt:lpstr>Services: ClusterIP</vt:lpstr>
      <vt:lpstr>Services</vt:lpstr>
      <vt:lpstr>PowerPoint Presentation</vt:lpstr>
      <vt:lpstr>Guestbook</vt:lpstr>
      <vt:lpstr>PowerPoint Presentation</vt:lpstr>
      <vt:lpstr>PowerPoint Presentation</vt:lpstr>
      <vt:lpstr>The End</vt:lpstr>
      <vt:lpstr>Minikube Oshestration (Con’t)</vt:lpstr>
      <vt:lpstr>Minikube Oshestration (Con’t)</vt:lpstr>
      <vt:lpstr>In nutshell…</vt:lpstr>
      <vt:lpstr>PowerPoint Presentation</vt:lpstr>
      <vt:lpstr>Kube-proxy Service</vt:lpstr>
      <vt:lpstr>PowerPoint Presentation</vt:lpstr>
      <vt:lpstr>Pods</vt:lpstr>
      <vt:lpstr>PowerPoint Presentation</vt:lpstr>
      <vt:lpstr>POD Concepts:</vt:lpstr>
      <vt:lpstr>Dockerfile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Minikube OpenTofu</dc:title>
  <dc:creator>pds</dc:creator>
  <cp:lastModifiedBy>Gde</cp:lastModifiedBy>
  <cp:revision>205</cp:revision>
  <dcterms:created xsi:type="dcterms:W3CDTF">2024-10-22T01:59:15Z</dcterms:created>
  <dcterms:modified xsi:type="dcterms:W3CDTF">2025-08-29T03:24:49Z</dcterms:modified>
</cp:coreProperties>
</file>